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70" r:id="rId11"/>
    <p:sldId id="272" r:id="rId12"/>
    <p:sldId id="271" r:id="rId13"/>
    <p:sldId id="266" r:id="rId14"/>
    <p:sldId id="275" r:id="rId15"/>
    <p:sldId id="280" r:id="rId16"/>
    <p:sldId id="279" r:id="rId17"/>
    <p:sldId id="276" r:id="rId18"/>
    <p:sldId id="277" r:id="rId19"/>
    <p:sldId id="278" r:id="rId20"/>
    <p:sldId id="267" r:id="rId21"/>
    <p:sldId id="269" r:id="rId22"/>
    <p:sldId id="268" r:id="rId23"/>
    <p:sldId id="274" r:id="rId24"/>
  </p:sldIdLst>
  <p:sldSz cx="12192000" cy="6858000"/>
  <p:notesSz cx="6858000" cy="9715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ryn Huff" initials="KH" lastIdx="2" clrIdx="0">
    <p:extLst>
      <p:ext uri="{19B8F6BF-5375-455C-9EA6-DF929625EA0E}">
        <p15:presenceInfo xmlns:p15="http://schemas.microsoft.com/office/powerpoint/2012/main" userId="56d94cbfaa5aa3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6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90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63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7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72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0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6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5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6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5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4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raven.inl.gov/SitePages/Code.asp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08598"/>
            <a:ext cx="9144000" cy="124061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/>
                <a:ea typeface="+mj-lt"/>
                <a:cs typeface="Times New Roman"/>
              </a:rPr>
              <a:t>Machine-Learning-Enabled Design for Molten Salt Reactors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B1415-64E9-4244-960D-1D8E058CA060}"/>
              </a:ext>
            </a:extLst>
          </p:cNvPr>
          <p:cNvSpPr txBox="1"/>
          <p:nvPr/>
        </p:nvSpPr>
        <p:spPr>
          <a:xfrm>
            <a:off x="2337984" y="6178560"/>
            <a:ext cx="8697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/>
                <a:cs typeface="Times New Roman"/>
              </a:rPr>
              <a:t>Nuclear, Plasma and Radiological Engineering, University of Illinois at Urbana-Champaign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4EF56-55D6-48B9-960D-DF9AF72473F8}"/>
              </a:ext>
            </a:extLst>
          </p:cNvPr>
          <p:cNvSpPr txBox="1"/>
          <p:nvPr/>
        </p:nvSpPr>
        <p:spPr>
          <a:xfrm>
            <a:off x="1524000" y="4808788"/>
            <a:ext cx="97804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"/>
                <a:cs typeface="Times"/>
              </a:rPr>
              <a:t>Big Data for NPPs Workshop,  The Ohio State University Columbus, OH - Dec. 10-11,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5F355-BE44-4DAC-A04A-00364E27071A}"/>
              </a:ext>
            </a:extLst>
          </p:cNvPr>
          <p:cNvSpPr txBox="1"/>
          <p:nvPr/>
        </p:nvSpPr>
        <p:spPr>
          <a:xfrm>
            <a:off x="2913529" y="3558988"/>
            <a:ext cx="666973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u="sng" dirty="0">
                <a:solidFill>
                  <a:srgbClr val="222222"/>
                </a:solidFill>
                <a:latin typeface="Times"/>
                <a:cs typeface="Times"/>
              </a:rPr>
              <a:t>Mehmet Turkmen</a:t>
            </a:r>
            <a:r>
              <a:rPr lang="en-US" sz="3200" dirty="0">
                <a:solidFill>
                  <a:srgbClr val="222222"/>
                </a:solidFill>
                <a:latin typeface="Times"/>
                <a:cs typeface="Times"/>
              </a:rPr>
              <a:t>, Kathryn D. Huff</a:t>
            </a:r>
            <a:endParaRPr lang="en-US" sz="3200" dirty="0">
              <a:latin typeface="Times"/>
              <a:cs typeface="Times"/>
            </a:endParaRPr>
          </a:p>
        </p:txBody>
      </p:sp>
      <p:pic>
        <p:nvPicPr>
          <p:cNvPr id="1026" name="Picture 2" descr="university of illinois wordmark">
            <a:extLst>
              <a:ext uri="{FF2B5EF4-FFF2-40B4-BE49-F238E27FC236}">
                <a16:creationId xmlns:a16="http://schemas.microsoft.com/office/drawing/2014/main" id="{216DC7FB-9E2D-4C59-B9EE-F25E8F699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59" y="6212541"/>
            <a:ext cx="1743063" cy="3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"/>
                <a:cs typeface="Times"/>
              </a:rPr>
              <a:t>Grid Sampling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649"/>
            <a:ext cx="10408024" cy="248667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Times"/>
                <a:ea typeface="+mn-lt"/>
                <a:cs typeface="Times"/>
              </a:rPr>
              <a:t>The simplest exploration approach to explore an uncertain domain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ea typeface="+mn-lt"/>
                <a:cs typeface="Times"/>
              </a:rPr>
              <a:t>Construct an N-dimensional grid where each dimension is represented by one uncertain variable</a:t>
            </a:r>
          </a:p>
          <a:p>
            <a:r>
              <a:rPr lang="en-US" dirty="0">
                <a:latin typeface="Times"/>
                <a:ea typeface="+mn-lt"/>
                <a:cs typeface="Times"/>
              </a:rPr>
              <a:t>Equal distances </a:t>
            </a:r>
          </a:p>
          <a:p>
            <a:r>
              <a:rPr lang="en-US" dirty="0">
                <a:latin typeface="Times"/>
                <a:ea typeface="+mn-lt"/>
                <a:cs typeface="Times"/>
              </a:rPr>
              <a:t>Performs the sampling at each node of the grid</a:t>
            </a:r>
          </a:p>
          <a:p>
            <a:r>
              <a:rPr lang="en-US" dirty="0">
                <a:latin typeface="Times"/>
                <a:cs typeface="Times"/>
              </a:rPr>
              <a:t>Total number of samples: 31500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D0902B-08D1-411C-B833-CE502A72A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717851"/>
              </p:ext>
            </p:extLst>
          </p:nvPr>
        </p:nvGraphicFramePr>
        <p:xfrm>
          <a:off x="838200" y="4052328"/>
          <a:ext cx="10692720" cy="227069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930">
                  <a:extLst>
                    <a:ext uri="{9D8B030D-6E8A-4147-A177-3AD203B41FA5}">
                      <a16:colId xmlns:a16="http://schemas.microsoft.com/office/drawing/2014/main" val="3614489315"/>
                    </a:ext>
                  </a:extLst>
                </a:gridCol>
                <a:gridCol w="1192250">
                  <a:extLst>
                    <a:ext uri="{9D8B030D-6E8A-4147-A177-3AD203B41FA5}">
                      <a16:colId xmlns:a16="http://schemas.microsoft.com/office/drawing/2014/main" val="2708632014"/>
                    </a:ext>
                  </a:extLst>
                </a:gridCol>
                <a:gridCol w="1336590">
                  <a:extLst>
                    <a:ext uri="{9D8B030D-6E8A-4147-A177-3AD203B41FA5}">
                      <a16:colId xmlns:a16="http://schemas.microsoft.com/office/drawing/2014/main" val="423727782"/>
                    </a:ext>
                  </a:extLst>
                </a:gridCol>
                <a:gridCol w="1460065">
                  <a:extLst>
                    <a:ext uri="{9D8B030D-6E8A-4147-A177-3AD203B41FA5}">
                      <a16:colId xmlns:a16="http://schemas.microsoft.com/office/drawing/2014/main" val="4125926441"/>
                    </a:ext>
                  </a:extLst>
                </a:gridCol>
                <a:gridCol w="1311965">
                  <a:extLst>
                    <a:ext uri="{9D8B030D-6E8A-4147-A177-3AD203B41FA5}">
                      <a16:colId xmlns:a16="http://schemas.microsoft.com/office/drawing/2014/main" val="1227182723"/>
                    </a:ext>
                  </a:extLst>
                </a:gridCol>
                <a:gridCol w="1258957">
                  <a:extLst>
                    <a:ext uri="{9D8B030D-6E8A-4147-A177-3AD203B41FA5}">
                      <a16:colId xmlns:a16="http://schemas.microsoft.com/office/drawing/2014/main" val="2458882443"/>
                    </a:ext>
                  </a:extLst>
                </a:gridCol>
                <a:gridCol w="1315373">
                  <a:extLst>
                    <a:ext uri="{9D8B030D-6E8A-4147-A177-3AD203B41FA5}">
                      <a16:colId xmlns:a16="http://schemas.microsoft.com/office/drawing/2014/main" val="3751556499"/>
                    </a:ext>
                  </a:extLst>
                </a:gridCol>
                <a:gridCol w="1336590">
                  <a:extLst>
                    <a:ext uri="{9D8B030D-6E8A-4147-A177-3AD203B41FA5}">
                      <a16:colId xmlns:a16="http://schemas.microsoft.com/office/drawing/2014/main" val="4186420227"/>
                    </a:ext>
                  </a:extLst>
                </a:gridCol>
              </a:tblGrid>
              <a:tr h="45209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"/>
                        </a:rPr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"/>
                        </a:rPr>
                        <a:t>Fuel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"/>
                        </a:rPr>
                        <a:t>Salt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30000" dirty="0">
                          <a:latin typeface="Times"/>
                        </a:rPr>
                        <a:t>235</a:t>
                      </a:r>
                      <a:r>
                        <a:rPr lang="en-US" sz="1800" dirty="0">
                          <a:latin typeface="Times"/>
                        </a:rPr>
                        <a:t>U 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"/>
                        </a:rPr>
                        <a:t>U 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Pitch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 err="1">
                          <a:solidFill>
                            <a:srgbClr val="000000"/>
                          </a:solidFill>
                          <a:latin typeface="Times"/>
                        </a:rPr>
                        <a:t>V</a:t>
                      </a:r>
                      <a:r>
                        <a:rPr lang="en-US" sz="1800" b="1" i="1" u="none" strike="noStrike" baseline="-25000" noProof="0" dirty="0" err="1">
                          <a:solidFill>
                            <a:srgbClr val="000000"/>
                          </a:solidFill>
                          <a:latin typeface="Times"/>
                        </a:rPr>
                        <a:t>moder</a:t>
                      </a:r>
                      <a:r>
                        <a:rPr lang="en-US" sz="1800" b="1" i="1" u="none" strike="noStrike" noProof="0" dirty="0">
                          <a:solidFill>
                            <a:srgbClr val="000000"/>
                          </a:solidFill>
                          <a:latin typeface="Times"/>
                        </a:rPr>
                        <a:t>/</a:t>
                      </a:r>
                      <a:r>
                        <a:rPr lang="en-US" sz="1800" b="1" i="0" u="none" strike="noStrike" noProof="0" dirty="0" err="1">
                          <a:solidFill>
                            <a:srgbClr val="000000"/>
                          </a:solidFill>
                          <a:latin typeface="Times"/>
                        </a:rPr>
                        <a:t>V</a:t>
                      </a:r>
                      <a:r>
                        <a:rPr lang="en-US" sz="1800" b="1" i="1" u="none" strike="noStrike" baseline="-25000" noProof="0" dirty="0" err="1">
                          <a:solidFill>
                            <a:srgbClr val="000000"/>
                          </a:solidFill>
                          <a:latin typeface="Times"/>
                        </a:rPr>
                        <a:t>salt</a:t>
                      </a:r>
                      <a:endParaRPr lang="en-US" sz="1800" b="1" dirty="0" err="1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 err="1">
                          <a:solidFill>
                            <a:srgbClr val="000000"/>
                          </a:solidFill>
                          <a:latin typeface="Times"/>
                        </a:rPr>
                        <a:t>T</a:t>
                      </a:r>
                      <a:r>
                        <a:rPr lang="en-US" sz="1800" b="1" i="1" u="none" strike="noStrike" baseline="-25000" noProof="0" dirty="0" err="1">
                          <a:solidFill>
                            <a:srgbClr val="000000"/>
                          </a:solidFill>
                          <a:latin typeface="Times"/>
                        </a:rPr>
                        <a:t>fuel</a:t>
                      </a:r>
                      <a:r>
                        <a:rPr lang="en-US" sz="1800" b="1" i="1" u="none" strike="noStrike" baseline="-25000" noProof="0" dirty="0">
                          <a:solidFill>
                            <a:srgbClr val="000000"/>
                          </a:solidFill>
                          <a:latin typeface="Times"/>
                        </a:rPr>
                        <a:t>-average</a:t>
                      </a:r>
                      <a:endParaRPr lang="en-US" sz="1800" b="1" dirty="0">
                        <a:latin typeface="Time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384038"/>
                  </a:ext>
                </a:extLst>
              </a:tr>
              <a:tr h="4520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Discrete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"/>
                        </a:rPr>
                        <a:t>Discrete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"/>
                        </a:rPr>
                        <a:t>Continuous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"/>
                        </a:rPr>
                        <a:t>Continuous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"/>
                        </a:rPr>
                        <a:t>Continuous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"/>
                        </a:rPr>
                        <a:t>Continuous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990108"/>
                  </a:ext>
                </a:extLst>
              </a:tr>
              <a:tr h="64282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"/>
                        </a:rPr>
                        <a:t>Lower/Upper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"/>
                        </a:rPr>
                        <a:t>U,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U-Th,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U-Pu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"/>
                        </a:rPr>
                        <a:t>LiF-BeF2, NaF-BeF2, NaCl</a:t>
                      </a:r>
                      <a:endParaRPr lang="en-US" sz="2000" i="0" dirty="0">
                        <a:latin typeface="Tim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"/>
                        </a:rPr>
                        <a:t>1-20 wt.%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"/>
                        </a:rPr>
                        <a:t>10-90 wt.%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1-16 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"/>
                        </a:rPr>
                        <a:t>0.274-10.46</a:t>
                      </a:r>
                      <a:endParaRPr lang="en-US" sz="20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900-1200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0844757"/>
                  </a:ext>
                </a:extLst>
              </a:tr>
              <a:tr h="4520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Step Sizes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37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58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"/>
                <a:ea typeface="+mj-lt"/>
                <a:cs typeface="Times"/>
              </a:rPr>
              <a:t>Data Mining</a:t>
            </a:r>
            <a:endParaRPr lang="en-US" sz="3600" dirty="0">
              <a:latin typeface="Times"/>
              <a:cs typeface="Time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D0902B-08D1-411C-B833-CE502A72A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201964"/>
              </p:ext>
            </p:extLst>
          </p:nvPr>
        </p:nvGraphicFramePr>
        <p:xfrm>
          <a:off x="753034" y="1577788"/>
          <a:ext cx="9875210" cy="223870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49463">
                  <a:extLst>
                    <a:ext uri="{9D8B030D-6E8A-4147-A177-3AD203B41FA5}">
                      <a16:colId xmlns:a16="http://schemas.microsoft.com/office/drawing/2014/main" val="3614489315"/>
                    </a:ext>
                  </a:extLst>
                </a:gridCol>
                <a:gridCol w="2921742">
                  <a:extLst>
                    <a:ext uri="{9D8B030D-6E8A-4147-A177-3AD203B41FA5}">
                      <a16:colId xmlns:a16="http://schemas.microsoft.com/office/drawing/2014/main" val="2708632014"/>
                    </a:ext>
                  </a:extLst>
                </a:gridCol>
                <a:gridCol w="2817814">
                  <a:extLst>
                    <a:ext uri="{9D8B030D-6E8A-4147-A177-3AD203B41FA5}">
                      <a16:colId xmlns:a16="http://schemas.microsoft.com/office/drawing/2014/main" val="423727782"/>
                    </a:ext>
                  </a:extLst>
                </a:gridCol>
                <a:gridCol w="2386191">
                  <a:extLst>
                    <a:ext uri="{9D8B030D-6E8A-4147-A177-3AD203B41FA5}">
                      <a16:colId xmlns:a16="http://schemas.microsoft.com/office/drawing/2014/main" val="1227182723"/>
                    </a:ext>
                  </a:extLst>
                </a:gridCol>
              </a:tblGrid>
              <a:tr h="45209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KMeans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AgglomerativeClustering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DBScan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384038"/>
                  </a:ext>
                </a:extLst>
              </a:tr>
              <a:tr h="4520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990108"/>
                  </a:ext>
                </a:extLst>
              </a:tr>
              <a:tr h="43030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k-means++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eps=0.2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0844757"/>
                  </a:ext>
                </a:extLst>
              </a:tr>
              <a:tr h="4520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min_samples</a:t>
                      </a:r>
                      <a:r>
                        <a:rPr lang="en-US" sz="1800" b="0" i="0" u="none" strike="noStrike" noProof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=20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37968"/>
                  </a:ext>
                </a:extLst>
              </a:tr>
              <a:tr h="4520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euclidean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euclidean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54066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61C2D6-3828-4BD0-A66B-DACCAFFC8E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2694" y="4055165"/>
                <a:ext cx="10408024" cy="2437709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en-US" dirty="0">
                    <a:latin typeface="Times"/>
                    <a:ea typeface="+mn-lt"/>
                    <a:cs typeface="Times"/>
                  </a:rPr>
                  <a:t>Search for how the targets are to be clustered</a:t>
                </a:r>
                <a:endParaRPr lang="en-US" dirty="0"/>
              </a:p>
              <a:p>
                <a:r>
                  <a:rPr lang="en-US" dirty="0">
                    <a:latin typeface="Times"/>
                    <a:ea typeface="+mn-lt"/>
                    <a:cs typeface="Times"/>
                  </a:rPr>
                  <a:t>Identify the decision boundaries and classes</a:t>
                </a:r>
                <a:endParaRPr lang="en-US" dirty="0"/>
              </a:p>
              <a:p>
                <a:r>
                  <a:rPr lang="en-US" dirty="0">
                    <a:latin typeface="Times"/>
                    <a:ea typeface="+mn-lt"/>
                    <a:cs typeface="Times"/>
                  </a:rPr>
                  <a:t>Training data: Inputs (fuel type, ...) + Outputs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+mn-lt"/>
                        <a:cs typeface="Times"/>
                      </a:rPr>
                      <m:t>𝑘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  <a:ea typeface="+mn-lt"/>
                        <a:cs typeface="Times"/>
                      </a:rPr>
                      <m:t>∞</m:t>
                    </m:r>
                  </m:oMath>
                </a14:m>
                <a:r>
                  <a:rPr lang="en-US" dirty="0">
                    <a:latin typeface="Times"/>
                    <a:ea typeface="+mn-lt"/>
                    <a:cs typeface="Times"/>
                  </a:rPr>
                  <a:t>, ...)</a:t>
                </a:r>
              </a:p>
              <a:p>
                <a:r>
                  <a:rPr lang="en-US" dirty="0">
                    <a:latin typeface="Times"/>
                    <a:ea typeface="+mn-lt"/>
                    <a:cs typeface="Times"/>
                  </a:rPr>
                  <a:t>Those methods do not necessarily require target(s)</a:t>
                </a:r>
              </a:p>
              <a:p>
                <a:r>
                  <a:rPr lang="en-US" dirty="0">
                    <a:latin typeface="Times"/>
                    <a:ea typeface="+mn-lt"/>
                    <a:cs typeface="Times"/>
                  </a:rPr>
                  <a:t>Rest of the options are set to the default value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61C2D6-3828-4BD0-A66B-DACCAFFC8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2694" y="4055165"/>
                <a:ext cx="10408024" cy="2437709"/>
              </a:xfrm>
              <a:blipFill>
                <a:blip r:embed="rId2"/>
                <a:stretch>
                  <a:fillRect l="-1054" t="-6000" b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353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"/>
                <a:cs typeface="Times"/>
              </a:rPr>
              <a:t>Reduced Order Methods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D0902B-08D1-411C-B833-CE502A72A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239343"/>
              </p:ext>
            </p:extLst>
          </p:nvPr>
        </p:nvGraphicFramePr>
        <p:xfrm>
          <a:off x="753034" y="1568824"/>
          <a:ext cx="10244932" cy="22935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63874">
                  <a:extLst>
                    <a:ext uri="{9D8B030D-6E8A-4147-A177-3AD203B41FA5}">
                      <a16:colId xmlns:a16="http://schemas.microsoft.com/office/drawing/2014/main" val="3614489315"/>
                    </a:ext>
                  </a:extLst>
                </a:gridCol>
                <a:gridCol w="3549228">
                  <a:extLst>
                    <a:ext uri="{9D8B030D-6E8A-4147-A177-3AD203B41FA5}">
                      <a16:colId xmlns:a16="http://schemas.microsoft.com/office/drawing/2014/main" val="423727782"/>
                    </a:ext>
                  </a:extLst>
                </a:gridCol>
                <a:gridCol w="2831830">
                  <a:extLst>
                    <a:ext uri="{9D8B030D-6E8A-4147-A177-3AD203B41FA5}">
                      <a16:colId xmlns:a16="http://schemas.microsoft.com/office/drawing/2014/main" val="4125926441"/>
                    </a:ext>
                  </a:extLst>
                </a:gridCol>
              </a:tblGrid>
              <a:tr h="3808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latin typeface="Times New Roman"/>
                        </a:rPr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latin typeface="Times New Roman"/>
                        </a:rPr>
                        <a:t>Class</a:t>
                      </a:r>
                      <a:endParaRPr lang="en-US" sz="1800" b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latin typeface="Times New Roman"/>
                        </a:rPr>
                        <a:t>Options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384038"/>
                  </a:ext>
                </a:extLst>
              </a:tr>
              <a:tr h="5259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Times New Roman"/>
                        </a:rPr>
                        <a:t>RandomForestRegressor</a:t>
                      </a:r>
                      <a:endParaRPr lang="en-US" sz="18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imes New Roman"/>
                        </a:rPr>
                        <a:t>Ensemble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Times New Roman"/>
                        </a:rPr>
                        <a:t>n_estimators</a:t>
                      </a:r>
                      <a:r>
                        <a:rPr lang="en-US" sz="1800" b="0" i="0" u="none" strike="noStrike" noProof="0" dirty="0">
                          <a:latin typeface="Times New Roman"/>
                        </a:rPr>
                        <a:t>=200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990108"/>
                  </a:ext>
                </a:extLst>
              </a:tr>
              <a:tr h="4213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Times New Roman"/>
                        </a:rPr>
                        <a:t>DecisionTreeRegressor</a:t>
                      </a:r>
                      <a:endParaRPr lang="en-US" sz="18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imes New Roman"/>
                        </a:rPr>
                        <a:t>Decision Tree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37968"/>
                  </a:ext>
                </a:extLst>
              </a:tr>
              <a:tr h="43927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Times New Roman"/>
                        </a:rPr>
                        <a:t>KNeighborsRegressor</a:t>
                      </a:r>
                      <a:endParaRPr lang="en-US" sz="18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imes New Roman"/>
                        </a:rPr>
                        <a:t>Neighbor Based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latin typeface="Times New Roman"/>
                        </a:rPr>
                        <a:t>n_neighbors</a:t>
                      </a:r>
                      <a:r>
                        <a:rPr lang="en-US" sz="1800" b="0" i="0" u="none" strike="noStrike" noProof="0" dirty="0">
                          <a:latin typeface="Times New Roman"/>
                        </a:rPr>
                        <a:t>=20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965343"/>
                  </a:ext>
                </a:extLst>
              </a:tr>
              <a:tr h="52599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Times New Roman"/>
                        </a:rPr>
                        <a:t>MLPRegressor</a:t>
                      </a:r>
                      <a:endParaRPr lang="en-US" sz="1800" dirty="0" err="1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imes New Roman"/>
                        </a:rPr>
                        <a:t>Neural Network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Times New Roman"/>
                        </a:rPr>
                        <a:t>max_iter</a:t>
                      </a:r>
                      <a:r>
                        <a:rPr lang="en-US" sz="1800" b="0" i="0" u="none" strike="noStrike" noProof="0" dirty="0">
                          <a:latin typeface="Times New Roman"/>
                        </a:rPr>
                        <a:t>=2000</a:t>
                      </a:r>
                      <a:endParaRPr lang="en-US" sz="1800" dirty="0"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73412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E23A1-F73B-4B51-B46A-F4B8F6F709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977" y="4106294"/>
                <a:ext cx="10748682" cy="2447187"/>
              </a:xfr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/>
              <a:p>
                <a:r>
                  <a:rPr lang="en-US" dirty="0">
                    <a:latin typeface="Times"/>
                    <a:ea typeface="+mn-lt"/>
                    <a:cs typeface="Times"/>
                  </a:rPr>
                  <a:t>To predict the target values</a:t>
                </a:r>
              </a:p>
              <a:p>
                <a:r>
                  <a:rPr lang="en-US" dirty="0">
                    <a:latin typeface="Times"/>
                    <a:ea typeface="+mn-lt"/>
                    <a:cs typeface="Times"/>
                  </a:rPr>
                  <a:t>Training data: Inputs (fuel type, ...)</a:t>
                </a:r>
              </a:p>
              <a:p>
                <a:r>
                  <a:rPr lang="en-US" dirty="0">
                    <a:latin typeface="Times"/>
                    <a:ea typeface="+mn-lt"/>
                    <a:cs typeface="Times"/>
                  </a:rPr>
                  <a:t>Target values: Outputs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+mn-lt"/>
                        <a:cs typeface="Times"/>
                      </a:rPr>
                      <m:t>𝑘</m:t>
                    </m:r>
                    <m:r>
                      <a:rPr lang="en-US" i="1" baseline="-25000" dirty="0">
                        <a:latin typeface="Cambria Math" panose="02040503050406030204" pitchFamily="18" charset="0"/>
                        <a:ea typeface="+mn-lt"/>
                        <a:cs typeface="Times"/>
                      </a:rPr>
                      <m:t>∞</m:t>
                    </m:r>
                  </m:oMath>
                </a14:m>
                <a:r>
                  <a:rPr lang="en-US" dirty="0">
                    <a:latin typeface="Times"/>
                    <a:ea typeface="+mn-lt"/>
                    <a:cs typeface="Times"/>
                  </a:rPr>
                  <a:t>, ...)</a:t>
                </a:r>
              </a:p>
              <a:p>
                <a:r>
                  <a:rPr lang="en-US" dirty="0">
                    <a:latin typeface="Times"/>
                    <a:ea typeface="+mn-lt"/>
                    <a:cs typeface="Times"/>
                  </a:rPr>
                  <a:t>Rest of the options are set to the default value</a:t>
                </a:r>
                <a:endParaRPr lang="en-US" dirty="0"/>
              </a:p>
              <a:p>
                <a:r>
                  <a:rPr lang="en-US" dirty="0">
                    <a:latin typeface="Times"/>
                    <a:cs typeface="Times"/>
                  </a:rPr>
                  <a:t>Some regressors such as AdaBoost Regressor are incapable of training our datasets as they do not support multi-output feature 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AE23A1-F73B-4B51-B46A-F4B8F6F70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977" y="4106294"/>
                <a:ext cx="10748682" cy="2447187"/>
              </a:xfrm>
              <a:blipFill>
                <a:blip r:embed="rId2"/>
                <a:stretch>
                  <a:fillRect l="-851" t="-6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96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0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"/>
                <a:cs typeface="Times"/>
              </a:rPr>
              <a:t>Results: Raw Data Distribution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05588-CD18-4F9B-AC5A-F8E467CBB0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16739" r="5652" b="5000"/>
          <a:stretch/>
        </p:blipFill>
        <p:spPr>
          <a:xfrm>
            <a:off x="420793" y="1075632"/>
            <a:ext cx="3046308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5C198-C874-4B02-8004-43DC89285F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17029" r="5652" b="4711"/>
          <a:stretch/>
        </p:blipFill>
        <p:spPr>
          <a:xfrm>
            <a:off x="6096001" y="1075632"/>
            <a:ext cx="3046307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1E8314-ED9C-4163-BFAB-E7F366D0F0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17029" r="5362" b="3744"/>
          <a:stretch/>
        </p:blipFill>
        <p:spPr>
          <a:xfrm>
            <a:off x="8750342" y="3474720"/>
            <a:ext cx="302086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E1432-4FE6-403F-84B4-07E393F00B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16739" r="5362" b="4034"/>
          <a:stretch/>
        </p:blipFill>
        <p:spPr>
          <a:xfrm>
            <a:off x="3100578" y="3474720"/>
            <a:ext cx="302086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76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96"/>
            <a:ext cx="10515600" cy="9490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36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Regressors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5864810"/>
            <a:ext cx="10273554" cy="72063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and Decision Tree predictions (</a:t>
            </a:r>
            <a:r>
              <a:rPr 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orange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agree well with the real values (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and K-Nearest Neighbors need improvement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BEA559-2EE2-4154-AFFB-EB5EF971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06" y="986096"/>
            <a:ext cx="8704729" cy="2384657"/>
          </a:xfrm>
          <a:prstGeom prst="rect">
            <a:avLst/>
          </a:prstGeom>
        </p:spPr>
      </p:pic>
      <p:pic>
        <p:nvPicPr>
          <p:cNvPr id="7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E447F11F-900A-4E48-803F-A9D82FEE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213" y="3299769"/>
            <a:ext cx="8758518" cy="2375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1FC6BC-3494-4549-98AC-0AB3E518772E}"/>
              </a:ext>
            </a:extLst>
          </p:cNvPr>
          <p:cNvSpPr txBox="1"/>
          <p:nvPr/>
        </p:nvSpPr>
        <p:spPr>
          <a:xfrm>
            <a:off x="3585883" y="5434172"/>
            <a:ext cx="663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</a:t>
            </a:r>
            <a:endParaRPr 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BDF51-3124-420D-B664-BB5976B056E1}"/>
              </a:ext>
            </a:extLst>
          </p:cNvPr>
          <p:cNvSpPr txBox="1"/>
          <p:nvPr/>
        </p:nvSpPr>
        <p:spPr>
          <a:xfrm>
            <a:off x="7933765" y="5434172"/>
            <a:ext cx="663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B9F89-1683-4412-8AB4-F5A6994C6E58}"/>
              </a:ext>
            </a:extLst>
          </p:cNvPr>
          <p:cNvSpPr txBox="1"/>
          <p:nvPr/>
        </p:nvSpPr>
        <p:spPr>
          <a:xfrm rot="16200000">
            <a:off x="798407" y="2024921"/>
            <a:ext cx="10399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conv_ratio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7527F-CE83-4BD9-B1FB-7A7B60ADF71B}"/>
              </a:ext>
            </a:extLst>
          </p:cNvPr>
          <p:cNvSpPr txBox="1"/>
          <p:nvPr/>
        </p:nvSpPr>
        <p:spPr>
          <a:xfrm rot="16200000">
            <a:off x="865095" y="4262719"/>
            <a:ext cx="10309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conv_ratio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03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796"/>
            <a:ext cx="10515600" cy="9490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"/>
                <a:cs typeface="Times"/>
              </a:rPr>
              <a:t>Results: </a:t>
            </a:r>
            <a:r>
              <a:rPr lang="en-US" sz="3600" b="1" dirty="0">
                <a:latin typeface="Times"/>
                <a:ea typeface="+mj-lt"/>
                <a:cs typeface="Times"/>
              </a:rPr>
              <a:t>Regressors</a:t>
            </a:r>
            <a:endParaRPr lang="en-US" sz="3600" b="1" dirty="0">
              <a:latin typeface="Times"/>
              <a:cs typeface="Times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21A9718-628C-4B71-935B-974E5DCA4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816" y="3601023"/>
            <a:ext cx="9496552" cy="256032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1FC6BC-3494-4549-98AC-0AB3E518772E}"/>
              </a:ext>
            </a:extLst>
          </p:cNvPr>
          <p:cNvSpPr txBox="1"/>
          <p:nvPr/>
        </p:nvSpPr>
        <p:spPr>
          <a:xfrm>
            <a:off x="3621742" y="6106522"/>
            <a:ext cx="16853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"/>
                <a:cs typeface="Times"/>
              </a:rPr>
              <a:t>Fast flux per source</a:t>
            </a:r>
            <a:endParaRPr lang="en-US" sz="1400" b="1" baseline="-25000" dirty="0">
              <a:latin typeface="Times"/>
              <a:cs typeface="Time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BDF51-3124-420D-B664-BB5976B056E1}"/>
              </a:ext>
            </a:extLst>
          </p:cNvPr>
          <p:cNvSpPr txBox="1"/>
          <p:nvPr/>
        </p:nvSpPr>
        <p:spPr>
          <a:xfrm>
            <a:off x="8289625" y="6106521"/>
            <a:ext cx="16943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"/>
                <a:cs typeface="Times"/>
              </a:rPr>
              <a:t>Fast flux per 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7527F-CE83-4BD9-B1FB-7A7B60ADF71B}"/>
              </a:ext>
            </a:extLst>
          </p:cNvPr>
          <p:cNvSpPr txBox="1"/>
          <p:nvPr/>
        </p:nvSpPr>
        <p:spPr>
          <a:xfrm rot="16200000">
            <a:off x="1452091" y="4130381"/>
            <a:ext cx="16943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Times"/>
                <a:ea typeface="+mn-lt"/>
                <a:cs typeface="+mn-lt"/>
              </a:rPr>
              <a:t>Feedback coef. (pcm)</a:t>
            </a:r>
          </a:p>
        </p:txBody>
      </p:sp>
      <p:pic>
        <p:nvPicPr>
          <p:cNvPr id="9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C9E0AC3-F996-4862-8207-BAB50E58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88" y="1112277"/>
            <a:ext cx="9439264" cy="256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B9F89-1683-4412-8AB4-F5A6994C6E58}"/>
              </a:ext>
            </a:extLst>
          </p:cNvPr>
          <p:cNvSpPr txBox="1"/>
          <p:nvPr/>
        </p:nvSpPr>
        <p:spPr>
          <a:xfrm rot="16200000">
            <a:off x="1451079" y="1771559"/>
            <a:ext cx="167639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Times"/>
                <a:cs typeface="Calibri"/>
              </a:rPr>
              <a:t>Feedback coef.  (pcm)</a:t>
            </a:r>
          </a:p>
        </p:txBody>
      </p:sp>
    </p:spTree>
    <p:extLst>
      <p:ext uri="{BB962C8B-B14F-4D97-AF65-F5344CB8AC3E}">
        <p14:creationId xmlns:p14="http://schemas.microsoft.com/office/powerpoint/2010/main" val="204486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"/>
                <a:cs typeface="Times"/>
              </a:rPr>
              <a:t>Results: Regressors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80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"/>
                <a:cs typeface="Times"/>
              </a:rPr>
              <a:t>Random Forest and Decision Tree successfully predicted the target values of the test datasets. They have very high score (1) and root mean square (~0) values.</a:t>
            </a:r>
          </a:p>
          <a:p>
            <a:r>
              <a:rPr lang="en-US" dirty="0">
                <a:latin typeface="Times"/>
                <a:cs typeface="Times"/>
              </a:rPr>
              <a:t>K-Nearest Neighbors and Neural Network totally fail in training the datasets provided. </a:t>
            </a:r>
          </a:p>
          <a:p>
            <a:r>
              <a:rPr lang="en-US" dirty="0">
                <a:latin typeface="Times"/>
                <a:cs typeface="Times"/>
              </a:rPr>
              <a:t>Neural Network yields completely different results.  </a:t>
            </a:r>
          </a:p>
          <a:p>
            <a:r>
              <a:rPr lang="en-US" dirty="0">
                <a:latin typeface="Times"/>
                <a:cs typeface="Times"/>
              </a:rPr>
              <a:t>Neural Network is highly sensitive to its parameters. They need to be adjusted carefully according to the problem’s nature.</a:t>
            </a:r>
          </a:p>
        </p:txBody>
      </p:sp>
    </p:spTree>
    <p:extLst>
      <p:ext uri="{BB962C8B-B14F-4D97-AF65-F5344CB8AC3E}">
        <p14:creationId xmlns:p14="http://schemas.microsoft.com/office/powerpoint/2010/main" val="105357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0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"/>
                <a:cs typeface="Times"/>
              </a:rPr>
              <a:t>Results: Clusters- Optimal Cluster Size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09484"/>
            <a:ext cx="10108096" cy="133919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Times"/>
                <a:cs typeface="Times"/>
              </a:rPr>
              <a:t>Silhouette</a:t>
            </a:r>
            <a:r>
              <a:rPr lang="en-US" dirty="0">
                <a:latin typeface="Times"/>
                <a:ea typeface="+mn-lt"/>
                <a:cs typeface="Times"/>
              </a:rPr>
              <a:t> score and sum of squared distance calculation for cluster size determination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For clustering, optimum cluster size is 3-5. Set to 5 in calculations  </a:t>
            </a:r>
          </a:p>
          <a:p>
            <a:endParaRPr lang="en-US" dirty="0">
              <a:latin typeface="Times"/>
              <a:cs typeface="Times"/>
            </a:endParaRPr>
          </a:p>
        </p:txBody>
      </p:sp>
      <p:pic>
        <p:nvPicPr>
          <p:cNvPr id="4" name="Picture 5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A8D3E33C-D136-4C19-8FB3-608CD2D0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48" y="1279712"/>
            <a:ext cx="4401669" cy="3186952"/>
          </a:xfrm>
          <a:prstGeom prst="rect">
            <a:avLst/>
          </a:prstGeom>
        </p:spPr>
      </p:pic>
      <p:pic>
        <p:nvPicPr>
          <p:cNvPr id="5" name="Picture 5" descr="A picture containing map&#10;&#10;Description generated with very high confidence">
            <a:extLst>
              <a:ext uri="{FF2B5EF4-FFF2-40B4-BE49-F238E27FC236}">
                <a16:creationId xmlns:a16="http://schemas.microsoft.com/office/drawing/2014/main" id="{E75C7BD0-60BB-4D4D-B2B9-71F75E7C2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8" y="1174925"/>
            <a:ext cx="4087905" cy="3288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99D10-CD65-4880-8A9A-C4F466DBBA5C}"/>
              </a:ext>
            </a:extLst>
          </p:cNvPr>
          <p:cNvSpPr txBox="1"/>
          <p:nvPr/>
        </p:nvSpPr>
        <p:spPr>
          <a:xfrm>
            <a:off x="3003177" y="14074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Times"/>
                <a:cs typeface="Times"/>
              </a:rPr>
              <a:t>KMeans</a:t>
            </a:r>
            <a:r>
              <a:rPr lang="en-US" dirty="0">
                <a:latin typeface="Times"/>
                <a:cs typeface="Times"/>
              </a:rPr>
              <a:t> &amp; Agglomerative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CA5D6-31D3-4380-A388-8BED72307F0B}"/>
              </a:ext>
            </a:extLst>
          </p:cNvPr>
          <p:cNvSpPr txBox="1"/>
          <p:nvPr/>
        </p:nvSpPr>
        <p:spPr>
          <a:xfrm>
            <a:off x="9224122" y="1406898"/>
            <a:ext cx="9681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latin typeface="Times"/>
                <a:cs typeface="Times"/>
              </a:rPr>
              <a:t>Kmeans</a:t>
            </a:r>
          </a:p>
        </p:txBody>
      </p:sp>
    </p:spTree>
    <p:extLst>
      <p:ext uri="{BB962C8B-B14F-4D97-AF65-F5344CB8AC3E}">
        <p14:creationId xmlns:p14="http://schemas.microsoft.com/office/powerpoint/2010/main" val="4208115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619"/>
            <a:ext cx="10515600" cy="9490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"/>
                <a:cs typeface="Times"/>
              </a:rPr>
              <a:t>Results: Clusters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DB714B-9150-4634-A941-87147180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12" y="5160495"/>
            <a:ext cx="11187953" cy="11509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>
              <a:latin typeface="Times"/>
              <a:cs typeface="Time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EA9208-6627-4E37-8C0F-8DCBE4E693F5}"/>
              </a:ext>
            </a:extLst>
          </p:cNvPr>
          <p:cNvSpPr txBox="1"/>
          <p:nvPr/>
        </p:nvSpPr>
        <p:spPr>
          <a:xfrm>
            <a:off x="2420471" y="3388659"/>
            <a:ext cx="4661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400" dirty="0">
              <a:latin typeface="Times"/>
              <a:cs typeface="Time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D080B-6FAF-41EB-AF20-4FD060F23CE8}"/>
              </a:ext>
            </a:extLst>
          </p:cNvPr>
          <p:cNvSpPr txBox="1"/>
          <p:nvPr/>
        </p:nvSpPr>
        <p:spPr>
          <a:xfrm rot="16200000">
            <a:off x="17369" y="2101062"/>
            <a:ext cx="11654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 err="1">
                <a:latin typeface="Times"/>
                <a:cs typeface="Times"/>
              </a:rPr>
              <a:t>conv_ratio</a:t>
            </a:r>
            <a:endParaRPr lang="en-US" sz="1400" b="1" dirty="0">
              <a:latin typeface="Times"/>
              <a:cs typeface="Time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DFF10E-AFF9-42D8-AFB1-C475729B78CC}"/>
              </a:ext>
            </a:extLst>
          </p:cNvPr>
          <p:cNvSpPr txBox="1"/>
          <p:nvPr/>
        </p:nvSpPr>
        <p:spPr>
          <a:xfrm>
            <a:off x="5628714" y="6256246"/>
            <a:ext cx="18190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"/>
                <a:cs typeface="Calibri"/>
              </a:rPr>
              <a:t>Fast flux per source</a:t>
            </a:r>
          </a:p>
        </p:txBody>
      </p:sp>
      <p:pic>
        <p:nvPicPr>
          <p:cNvPr id="23" name="Picture 23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5D390CB5-8BE2-4137-A6B2-BAE3F5A8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7" y="1037977"/>
            <a:ext cx="10999693" cy="2451223"/>
          </a:xfrm>
          <a:prstGeom prst="rect">
            <a:avLst/>
          </a:prstGeom>
        </p:spPr>
      </p:pic>
      <p:pic>
        <p:nvPicPr>
          <p:cNvPr id="25" name="Picture 2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F82099-C203-4400-90E5-EEE9CD08E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" y="3760624"/>
            <a:ext cx="10963836" cy="2483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90BDFA-9D85-478F-A159-3027B957A914}"/>
              </a:ext>
            </a:extLst>
          </p:cNvPr>
          <p:cNvSpPr txBox="1"/>
          <p:nvPr/>
        </p:nvSpPr>
        <p:spPr>
          <a:xfrm rot="16200000">
            <a:off x="-304798" y="4853790"/>
            <a:ext cx="19632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latin typeface="Times"/>
                <a:cs typeface="Times"/>
              </a:rPr>
              <a:t>Feedback coef. (pcm)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A2DC2-CE01-4AD6-ADAB-A789A56BB73E}"/>
              </a:ext>
            </a:extLst>
          </p:cNvPr>
          <p:cNvSpPr txBox="1"/>
          <p:nvPr/>
        </p:nvSpPr>
        <p:spPr>
          <a:xfrm>
            <a:off x="6096000" y="3357563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 err="1">
                <a:latin typeface="Times New Roman"/>
                <a:cs typeface="Times New Roman"/>
              </a:rPr>
              <a:t>k</a:t>
            </a:r>
            <a:r>
              <a:rPr lang="en-US" sz="1400" b="1" baseline="-25000" dirty="0" err="1">
                <a:latin typeface="Times New Roman"/>
                <a:cs typeface="Times New Roman"/>
              </a:rPr>
              <a:t>inf</a:t>
            </a:r>
          </a:p>
        </p:txBody>
      </p:sp>
    </p:spTree>
    <p:extLst>
      <p:ext uri="{BB962C8B-B14F-4D97-AF65-F5344CB8AC3E}">
        <p14:creationId xmlns:p14="http://schemas.microsoft.com/office/powerpoint/2010/main" val="3623490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"/>
                <a:cs typeface="Times"/>
              </a:rPr>
              <a:t>Results: Clusters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80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"/>
                <a:ea typeface="+mn-lt"/>
                <a:cs typeface="+mn-lt"/>
              </a:rPr>
              <a:t>Decision boundaries are not sufficiently clear </a:t>
            </a:r>
          </a:p>
          <a:p>
            <a:r>
              <a:rPr lang="en-US" dirty="0" err="1">
                <a:latin typeface="Times"/>
                <a:ea typeface="+mn-lt"/>
                <a:cs typeface="+mn-lt"/>
              </a:rPr>
              <a:t>DBScan</a:t>
            </a:r>
            <a:r>
              <a:rPr lang="en-US" dirty="0">
                <a:latin typeface="Times"/>
                <a:ea typeface="+mn-lt"/>
                <a:cs typeface="+mn-lt"/>
              </a:rPr>
              <a:t> totally fails in clustering the datasets</a:t>
            </a:r>
          </a:p>
          <a:p>
            <a:r>
              <a:rPr lang="en-US" dirty="0">
                <a:latin typeface="Times"/>
                <a:ea typeface="+mn-lt"/>
                <a:cs typeface="+mn-lt"/>
              </a:rPr>
              <a:t>Combine clustering method with regression method</a:t>
            </a:r>
          </a:p>
          <a:p>
            <a:r>
              <a:rPr lang="en-US" dirty="0">
                <a:latin typeface="Times"/>
                <a:ea typeface="+mn-lt"/>
                <a:cs typeface="+mn-lt"/>
              </a:rPr>
              <a:t>Make cluster, select some classes and finally train the data over the selected classes (as a future work)</a:t>
            </a:r>
            <a:endParaRPr lang="en-US" dirty="0">
              <a:latin typeface="Time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33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3FDA-391D-48A2-B8E7-CA20E550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"/>
                <a:cs typeface="Times"/>
              </a:rPr>
              <a:t>Motivation/Aim for This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0332-E9B7-4F4A-A132-A1D5FF5A9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"/>
                <a:ea typeface="+mn-lt"/>
                <a:cs typeface="Times"/>
              </a:rPr>
              <a:t>To determine an optimized core design of for Molten Salt Reactors. 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ea typeface="+mn-lt"/>
                <a:cs typeface="Times"/>
              </a:rPr>
              <a:t>To use a novel, robust, reliable, and accelerated method in the designing process.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ea typeface="+mn-lt"/>
                <a:cs typeface="Times"/>
              </a:rPr>
              <a:t>To make the reactor more efficient, compact, and safe</a:t>
            </a:r>
            <a:endParaRPr lang="en-US" dirty="0">
              <a:latin typeface="Times"/>
              <a:cs typeface="Times"/>
            </a:endParaRPr>
          </a:p>
          <a:p>
            <a:r>
              <a:rPr lang="en-US" b="1" dirty="0">
                <a:latin typeface="Times"/>
                <a:cs typeface="Times"/>
              </a:rPr>
              <a:t>Aim:</a:t>
            </a:r>
            <a:r>
              <a:rPr lang="en-US" dirty="0">
                <a:latin typeface="Times"/>
                <a:cs typeface="Times"/>
              </a:rPr>
              <a:t> To introduce an efficient, robust, and reliable design recommendation approach based on machine learning methods</a:t>
            </a:r>
          </a:p>
          <a:p>
            <a:r>
              <a:rPr lang="en-US" dirty="0">
                <a:latin typeface="Times"/>
                <a:cs typeface="Times"/>
              </a:rPr>
              <a:t>This talk presents preliminary results using AI/ML to find the optimized reactor parameters rather than traditional optimization methods such genetic algorithms.</a:t>
            </a:r>
          </a:p>
        </p:txBody>
      </p:sp>
    </p:spTree>
    <p:extLst>
      <p:ext uri="{BB962C8B-B14F-4D97-AF65-F5344CB8AC3E}">
        <p14:creationId xmlns:p14="http://schemas.microsoft.com/office/powerpoint/2010/main" val="2028465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"/>
                <a:cs typeface="Times"/>
              </a:rPr>
              <a:t>Conclusion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8024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latin typeface="Times"/>
                <a:cs typeface="Times"/>
              </a:rPr>
              <a:t>Based on the results of regression analyses, the suggested method gives promising results</a:t>
            </a:r>
          </a:p>
          <a:p>
            <a:r>
              <a:rPr lang="en-US" dirty="0">
                <a:latin typeface="Times"/>
                <a:cs typeface="Times"/>
              </a:rPr>
              <a:t>The results show that the method works well for the fuel channel</a:t>
            </a:r>
          </a:p>
          <a:p>
            <a:r>
              <a:rPr lang="en-US" dirty="0">
                <a:latin typeface="Times"/>
                <a:cs typeface="Times"/>
              </a:rPr>
              <a:t>It is possible to use this method to predict any target without running reactors physics code</a:t>
            </a:r>
          </a:p>
          <a:p>
            <a:r>
              <a:rPr lang="en-US" dirty="0">
                <a:latin typeface="Times"/>
                <a:cs typeface="Times"/>
              </a:rPr>
              <a:t>Selection of the right regressors and classifiers is important</a:t>
            </a:r>
          </a:p>
          <a:p>
            <a:r>
              <a:rPr lang="en-US" dirty="0">
                <a:latin typeface="Times"/>
                <a:cs typeface="Times"/>
              </a:rPr>
              <a:t>Categorical distribution in feature and multi-output in the target limit the use of different methods of Regressors and also Classifiers</a:t>
            </a:r>
            <a:endParaRPr lang="en-US" dirty="0"/>
          </a:p>
          <a:p>
            <a:r>
              <a:rPr lang="en-US" dirty="0">
                <a:latin typeface="Times"/>
                <a:cs typeface="Times"/>
              </a:rPr>
              <a:t>Some cluster methods like </a:t>
            </a:r>
            <a:r>
              <a:rPr lang="en-US" dirty="0" err="1">
                <a:latin typeface="Times"/>
                <a:cs typeface="Times"/>
              </a:rPr>
              <a:t>DBScan</a:t>
            </a:r>
            <a:r>
              <a:rPr lang="en-US" dirty="0">
                <a:latin typeface="Times"/>
                <a:cs typeface="Times"/>
              </a:rPr>
              <a:t> do not resolve the search space</a:t>
            </a:r>
          </a:p>
          <a:p>
            <a:r>
              <a:rPr lang="en-US" dirty="0">
                <a:latin typeface="Times"/>
                <a:cs typeface="Times"/>
              </a:rPr>
              <a:t>The database used in the optimization seems insufficient as the target space is not well-distributed, needs more data for better prediction</a:t>
            </a:r>
          </a:p>
          <a:p>
            <a:r>
              <a:rPr lang="en-US" dirty="0">
                <a:latin typeface="Times"/>
                <a:cs typeface="Times"/>
              </a:rPr>
              <a:t>Some classification methods require class labels </a:t>
            </a:r>
          </a:p>
          <a:p>
            <a:pPr lvl="1"/>
            <a:r>
              <a:rPr lang="en-US" dirty="0">
                <a:latin typeface="Times"/>
                <a:cs typeface="Times"/>
              </a:rPr>
              <a:t>Create some labels like ‘fast’ or ‘thermal’ reactor, ‘breeder’ or ‘burner’ (as a future work)</a:t>
            </a:r>
          </a:p>
        </p:txBody>
      </p:sp>
    </p:spTree>
    <p:extLst>
      <p:ext uri="{BB962C8B-B14F-4D97-AF65-F5344CB8AC3E}">
        <p14:creationId xmlns:p14="http://schemas.microsoft.com/office/powerpoint/2010/main" val="2562525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"/>
                <a:cs typeface="Times"/>
              </a:rPr>
              <a:t>Future 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8024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Times"/>
                <a:cs typeface="Times"/>
              </a:rPr>
              <a:t>Examine other regressors, clusters and classifiers</a:t>
            </a:r>
          </a:p>
          <a:p>
            <a:r>
              <a:rPr lang="en-US" dirty="0">
                <a:latin typeface="Times"/>
                <a:cs typeface="Times"/>
              </a:rPr>
              <a:t>Use Monte Carlo based sampler </a:t>
            </a:r>
            <a:endParaRPr lang="en-US" dirty="0"/>
          </a:p>
          <a:p>
            <a:r>
              <a:rPr lang="en-US" dirty="0">
                <a:latin typeface="Times"/>
                <a:cs typeface="Times"/>
              </a:rPr>
              <a:t>Expand the suggested method to fuel assembly and then to full-core </a:t>
            </a:r>
            <a:endParaRPr lang="en-US" dirty="0">
              <a:cs typeface="Calibri"/>
            </a:endParaRPr>
          </a:p>
          <a:p>
            <a:r>
              <a:rPr lang="en-US" dirty="0">
                <a:latin typeface="Times"/>
                <a:cs typeface="Times"/>
              </a:rPr>
              <a:t>Couple to a thermal-hydraulics code (i.e. </a:t>
            </a:r>
            <a:r>
              <a:rPr lang="en-US" dirty="0" err="1">
                <a:latin typeface="Times"/>
                <a:cs typeface="Times"/>
              </a:rPr>
              <a:t>Moltres</a:t>
            </a:r>
            <a:r>
              <a:rPr lang="en-US" dirty="0">
                <a:latin typeface="Times"/>
                <a:cs typeface="Times"/>
              </a:rPr>
              <a:t>)</a:t>
            </a:r>
          </a:p>
          <a:p>
            <a:r>
              <a:rPr lang="en-US" dirty="0">
                <a:latin typeface="Times"/>
                <a:cs typeface="Times"/>
              </a:rPr>
              <a:t>Perform analyses for equilibrium cycle with reprocessing option</a:t>
            </a:r>
          </a:p>
          <a:p>
            <a:r>
              <a:rPr lang="en-US" dirty="0">
                <a:latin typeface="Times"/>
                <a:cs typeface="Times"/>
              </a:rPr>
              <a:t>Generate temperature-dependent ENDF/B-VIII.0 ACE libs for Serpent with NJOY21 </a:t>
            </a:r>
          </a:p>
          <a:p>
            <a:r>
              <a:rPr lang="en-US" dirty="0">
                <a:latin typeface="Times"/>
                <a:cs typeface="Times"/>
              </a:rPr>
              <a:t>Burnup and depletion analysis</a:t>
            </a:r>
            <a:endParaRPr lang="en-US" dirty="0"/>
          </a:p>
          <a:p>
            <a:r>
              <a:rPr lang="en-US" dirty="0">
                <a:latin typeface="Times"/>
                <a:cs typeface="Times"/>
              </a:rPr>
              <a:t>Uncertainty analysis</a:t>
            </a:r>
          </a:p>
          <a:p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70348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"/>
                <a:cs typeface="Times"/>
              </a:rPr>
              <a:t>Acknowledgements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49"/>
            <a:ext cx="10408024" cy="445891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latin typeface="Times"/>
                <a:ea typeface="+mn-lt"/>
                <a:cs typeface="Times"/>
              </a:rPr>
              <a:t>This research is part of the Blue Waters sustained-</a:t>
            </a:r>
            <a:r>
              <a:rPr lang="en-US" dirty="0" err="1">
                <a:latin typeface="Times"/>
                <a:ea typeface="+mn-lt"/>
                <a:cs typeface="Times"/>
              </a:rPr>
              <a:t>petascale</a:t>
            </a:r>
            <a:r>
              <a:rPr lang="en-US" dirty="0">
                <a:latin typeface="Times"/>
                <a:ea typeface="+mn-lt"/>
                <a:cs typeface="Times"/>
              </a:rPr>
              <a:t> computing project, which is supported by the National Science Foundation (awards OCI-0725070 and ACI-1238993) and the state of Illinois. Blue Waters is a joint effort of the University of Illinois at Urbana-Champaign and its National Center for Supercomputing Applications.</a:t>
            </a:r>
            <a:endParaRPr lang="en-US" dirty="0"/>
          </a:p>
          <a:p>
            <a:r>
              <a:rPr lang="en-US" dirty="0">
                <a:latin typeface="Times"/>
                <a:ea typeface="+mn-lt"/>
                <a:cs typeface="Times"/>
              </a:rPr>
              <a:t>The authors would also like to acknowledge financial support from the Scientific and Technological Research Council of Turkey (TUBITAK) BIDEB-2219 Postdoctoral Research Program.</a:t>
            </a:r>
          </a:p>
          <a:p>
            <a:r>
              <a:rPr lang="en-US" dirty="0">
                <a:latin typeface="Times"/>
                <a:ea typeface="+mn-lt"/>
                <a:cs typeface="Times"/>
              </a:rPr>
              <a:t>Prof. Huff is supported by the Nuclear Regulatory Commission Faculty Development Program, the Blue Waters sustained-</a:t>
            </a:r>
            <a:r>
              <a:rPr lang="en-US" dirty="0" err="1">
                <a:latin typeface="Times"/>
                <a:ea typeface="+mn-lt"/>
                <a:cs typeface="Times"/>
              </a:rPr>
              <a:t>petascale</a:t>
            </a:r>
            <a:r>
              <a:rPr lang="en-US" dirty="0">
                <a:latin typeface="Times"/>
                <a:ea typeface="+mn-lt"/>
                <a:cs typeface="Times"/>
              </a:rPr>
              <a:t> computing project supported by the National Science Foundation (awards OCI-0725070 and ACI-1238993) and the state of Illinois, the NNSA Office of Defense Nuclear Nonproliferation R&amp;D through the Consortium for </a:t>
            </a:r>
            <a:r>
              <a:rPr lang="en-US">
                <a:latin typeface="Times"/>
                <a:ea typeface="+mn-lt"/>
                <a:cs typeface="Times"/>
              </a:rPr>
              <a:t>Verification</a:t>
            </a:r>
            <a:r>
              <a:rPr lang="en-US" dirty="0">
                <a:latin typeface="Times"/>
                <a:ea typeface="+mn-lt"/>
                <a:cs typeface="Times"/>
              </a:rPr>
              <a:t> Technologies and the Consortium for Nonproliferation Enabling Capabilities (awards DE-NA0002576 and DE-NA0002534), the DOE ARPA-E MEITNER Program (award DE-AR0000983), and the International Institute for Carbon Neutral Energy Research (WPI-I2CNER), sponsored by the Japanese Ministry of Education, Culture, Sports, Science and Technology.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61590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7062"/>
            <a:ext cx="10515600" cy="30638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"/>
                <a:cs typeface="Times"/>
              </a:rPr>
              <a:t>Thank you for your attention</a:t>
            </a:r>
            <a:endParaRPr lang="en-US" dirty="0"/>
          </a:p>
        </p:txBody>
      </p:sp>
      <p:pic>
        <p:nvPicPr>
          <p:cNvPr id="2050" name="Picture 2" descr="university of illinois wordmark">
            <a:extLst>
              <a:ext uri="{FF2B5EF4-FFF2-40B4-BE49-F238E27FC236}">
                <a16:creationId xmlns:a16="http://schemas.microsoft.com/office/drawing/2014/main" id="{1D5FA472-FC6D-4891-BF66-BE5962461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26" y="6321236"/>
            <a:ext cx="2043347" cy="35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30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845F-D190-4330-A1F1-781078658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ea typeface="+mj-lt"/>
                <a:cs typeface="Times New Roman"/>
              </a:rPr>
              <a:t>Programs/Codes Used</a:t>
            </a:r>
            <a:endParaRPr lang="en-US" sz="3600" b="1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A33481-1A8F-4439-AD7E-E15522854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latin typeface="Times New Roman"/>
                    <a:ea typeface="+mn-lt"/>
                    <a:cs typeface="Times New Roman"/>
                  </a:rPr>
                  <a:t>Criticality calculations: Serpent 2 – Version 2.1.36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lvl="1"/>
                <a:r>
                  <a:rPr lang="en-US" dirty="0">
                    <a:latin typeface="Times New Roman"/>
                    <a:ea typeface="+mn-lt"/>
                    <a:cs typeface="Times New Roman"/>
                  </a:rPr>
                  <a:t>Computational standard deviation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Times New Roman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Times New Roman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+mn-lt"/>
                            <a:cs typeface="Times New Roman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+mn-lt"/>
                        <a:cs typeface="Times New Roman"/>
                      </a:rPr>
                      <m:t>&lt;100</m:t>
                    </m:r>
                  </m:oMath>
                </a14:m>
                <a:r>
                  <a:rPr lang="en-US" dirty="0">
                    <a:latin typeface="Times New Roman"/>
                    <a:ea typeface="+mn-lt"/>
                    <a:cs typeface="Times New Roman"/>
                  </a:rPr>
                  <a:t> pcm</a:t>
                </a:r>
              </a:p>
              <a:p>
                <a:r>
                  <a:rPr lang="en-US" dirty="0">
                    <a:latin typeface="Times New Roman"/>
                    <a:ea typeface="+mn-lt"/>
                    <a:cs typeface="Times New Roman"/>
                  </a:rPr>
                  <a:t>Neutron data library: ENDF/B-VII.0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lvl="1"/>
                <a:r>
                  <a:rPr lang="en-US" dirty="0">
                    <a:latin typeface="Times New Roman"/>
                    <a:ea typeface="+mn-lt"/>
                    <a:cs typeface="Times New Roman"/>
                  </a:rPr>
                  <a:t>Serpent is not capable of using state-of-the-art ENDF libraries</a:t>
                </a:r>
              </a:p>
              <a:p>
                <a:r>
                  <a:rPr lang="en-US" dirty="0">
                    <a:latin typeface="Times New Roman"/>
                    <a:ea typeface="+mn-lt"/>
                    <a:cs typeface="Times New Roman"/>
                  </a:rPr>
                  <a:t>Programming: Python 3.7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r>
                  <a:rPr lang="en-US" dirty="0">
                    <a:latin typeface="Times New Roman"/>
                    <a:ea typeface="+mn-lt"/>
                    <a:cs typeface="Times New Roman"/>
                  </a:rPr>
                  <a:t>Sampling/Training: Raven Framework (INL) </a:t>
                </a:r>
              </a:p>
              <a:p>
                <a:pPr lvl="1"/>
                <a:r>
                  <a:rPr lang="en-US" dirty="0">
                    <a:latin typeface="Times New Roman"/>
                    <a:ea typeface="+mn-lt"/>
                    <a:cs typeface="Times New Roman"/>
                  </a:rPr>
                  <a:t>Stable version (Nov 19) (</a:t>
                </a:r>
                <a:r>
                  <a:rPr lang="en-US" dirty="0">
                    <a:latin typeface="Times New Roman"/>
                    <a:ea typeface="+mn-lt"/>
                    <a:cs typeface="Times New Roman"/>
                    <a:hlinkClick r:id="rId2"/>
                  </a:rPr>
                  <a:t>https://raven.inl.gov/SitePages/Code.aspx</a:t>
                </a:r>
                <a:r>
                  <a:rPr lang="en-US" dirty="0">
                    <a:latin typeface="Times New Roman"/>
                    <a:ea typeface="+mn-lt"/>
                    <a:cs typeface="Times New Roman"/>
                  </a:rPr>
                  <a:t>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/>
                  <a:cs typeface="Times New Roman"/>
                </a:endParaRPr>
              </a:p>
              <a:p>
                <a:endParaRPr lang="en-US" dirty="0"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A33481-1A8F-4439-AD7E-E15522854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30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"/>
                <a:ea typeface="+mj-lt"/>
                <a:cs typeface="Times"/>
              </a:rPr>
              <a:t>Methods Used</a:t>
            </a:r>
            <a:endParaRPr lang="en-US" sz="3600" b="1">
              <a:latin typeface="Times"/>
              <a:cs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Times"/>
                <a:ea typeface="+mn-lt"/>
                <a:cs typeface="Times"/>
              </a:rPr>
              <a:t>Reactor model: </a:t>
            </a:r>
            <a:r>
              <a:rPr lang="en-US" i="1" dirty="0">
                <a:latin typeface="Times"/>
                <a:ea typeface="+mn-lt"/>
                <a:cs typeface="Times"/>
              </a:rPr>
              <a:t>Monte Carlo Technique (Serpent 2)</a:t>
            </a:r>
            <a:endParaRPr lang="en-US" i="1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ea typeface="+mn-lt"/>
                <a:cs typeface="Times"/>
              </a:rPr>
              <a:t>Target reactor design:  </a:t>
            </a:r>
            <a:r>
              <a:rPr lang="en-US" i="1" dirty="0">
                <a:latin typeface="Times"/>
                <a:ea typeface="+mn-lt"/>
                <a:cs typeface="Times"/>
              </a:rPr>
              <a:t>Molten Salt Reactor</a:t>
            </a:r>
            <a:endParaRPr lang="en-US" i="1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ea typeface="+mn-lt"/>
                <a:cs typeface="Times"/>
              </a:rPr>
              <a:t>Sampling methods: </a:t>
            </a:r>
            <a:r>
              <a:rPr lang="en-US" i="1" dirty="0">
                <a:latin typeface="Times"/>
                <a:ea typeface="+mn-lt"/>
                <a:cs typeface="Times"/>
              </a:rPr>
              <a:t>Grid Sampling Approach</a:t>
            </a:r>
          </a:p>
          <a:p>
            <a:r>
              <a:rPr lang="en-US" dirty="0">
                <a:latin typeface="Times"/>
                <a:ea typeface="+mn-lt"/>
                <a:cs typeface="Times"/>
              </a:rPr>
              <a:t>Training methods: ROMs</a:t>
            </a:r>
          </a:p>
          <a:p>
            <a:pPr marL="914400" lvl="1" indent="-457200">
              <a:buAutoNum type="alphaLcPeriod"/>
            </a:pPr>
            <a:r>
              <a:rPr lang="en-US" dirty="0">
                <a:latin typeface="Times"/>
                <a:ea typeface="+mn-lt"/>
                <a:cs typeface="Times"/>
              </a:rPr>
              <a:t>sci-kit learn</a:t>
            </a:r>
            <a:endParaRPr lang="en-US" dirty="0">
              <a:latin typeface="Times"/>
              <a:cs typeface="Times"/>
            </a:endParaRPr>
          </a:p>
          <a:p>
            <a:pPr marL="1371600" lvl="2" indent="-457200">
              <a:buAutoNum type="romanLcPeriod"/>
            </a:pPr>
            <a:r>
              <a:rPr lang="en-US" dirty="0">
                <a:latin typeface="Times"/>
                <a:ea typeface="+mn-lt"/>
                <a:cs typeface="Times"/>
              </a:rPr>
              <a:t>Neural Network</a:t>
            </a:r>
          </a:p>
          <a:p>
            <a:pPr marL="1371600" lvl="2" indent="-457200">
              <a:buAutoNum type="romanLcPeriod"/>
            </a:pPr>
            <a:r>
              <a:rPr lang="en-US" dirty="0">
                <a:latin typeface="Times"/>
                <a:ea typeface="+mn-lt"/>
                <a:cs typeface="Times"/>
              </a:rPr>
              <a:t>Decision Tree </a:t>
            </a:r>
          </a:p>
          <a:p>
            <a:pPr marL="1371600" lvl="2" indent="-457200">
              <a:buAutoNum type="romanLcPeriod"/>
            </a:pPr>
            <a:r>
              <a:rPr lang="en-US" dirty="0">
                <a:latin typeface="Times"/>
                <a:ea typeface="+mn-lt"/>
                <a:cs typeface="Times"/>
              </a:rPr>
              <a:t>K-Nearest Neighbors </a:t>
            </a:r>
          </a:p>
          <a:p>
            <a:r>
              <a:rPr lang="en-US" dirty="0">
                <a:latin typeface="Times"/>
                <a:ea typeface="+mn-lt"/>
                <a:cs typeface="Times"/>
              </a:rPr>
              <a:t>Classification: Data Mining</a:t>
            </a:r>
          </a:p>
          <a:p>
            <a:pPr lvl="1"/>
            <a:r>
              <a:rPr lang="en-US" dirty="0">
                <a:latin typeface="Times"/>
                <a:ea typeface="+mn-lt"/>
                <a:cs typeface="Times"/>
              </a:rPr>
              <a:t>Ensemble</a:t>
            </a:r>
          </a:p>
          <a:p>
            <a:pPr lvl="1"/>
            <a:r>
              <a:rPr lang="en-US" dirty="0">
                <a:latin typeface="Times"/>
                <a:ea typeface="+mn-lt"/>
                <a:cs typeface="Times"/>
              </a:rPr>
              <a:t>Cluster 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ea typeface="+mn-lt"/>
                <a:cs typeface="Times"/>
              </a:rPr>
              <a:t>Method validation: single fuel channel with unit cell approximation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60570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3F93D51-B801-452F-8D10-0E5BD22483B2}"/>
              </a:ext>
            </a:extLst>
          </p:cNvPr>
          <p:cNvSpPr/>
          <p:nvPr/>
        </p:nvSpPr>
        <p:spPr>
          <a:xfrm>
            <a:off x="8128748" y="3184711"/>
            <a:ext cx="2017057" cy="2868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E41C8F-24D5-4DD2-A712-8C3AD8F8758B}"/>
              </a:ext>
            </a:extLst>
          </p:cNvPr>
          <p:cNvSpPr/>
          <p:nvPr/>
        </p:nvSpPr>
        <p:spPr>
          <a:xfrm>
            <a:off x="8129308" y="997885"/>
            <a:ext cx="2017058" cy="1766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"/>
                <a:ea typeface="+mj-lt"/>
                <a:cs typeface="+mj-lt"/>
              </a:rPr>
              <a:t>Method Validation</a:t>
            </a:r>
            <a:endParaRPr lang="en-US" sz="3600" b="1" dirty="0">
              <a:latin typeface="Times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8753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Times"/>
                <a:ea typeface="+mn-lt"/>
                <a:cs typeface="Times"/>
              </a:rPr>
              <a:t>Single fuel channel using unit cell approximation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ea typeface="+mn-lt"/>
                <a:cs typeface="Times"/>
              </a:rPr>
              <a:t>For square lattice cell geometry, 8 independent variables are under investigation for optimization.</a:t>
            </a:r>
          </a:p>
          <a:p>
            <a:r>
              <a:rPr lang="en-US" b="1" dirty="0">
                <a:latin typeface="Times"/>
                <a:cs typeface="Times"/>
              </a:rPr>
              <a:t>Features:</a:t>
            </a:r>
          </a:p>
          <a:p>
            <a:pPr lvl="1" indent="-457200">
              <a:buFont typeface="+mj-lt"/>
              <a:buAutoNum type="arabicParenR"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Fuel type</a:t>
            </a:r>
            <a:endParaRPr lang="en-US" i="1" dirty="0">
              <a:solidFill>
                <a:srgbClr val="000000"/>
              </a:solidFill>
              <a:latin typeface="Times"/>
              <a:cs typeface="Times"/>
            </a:endParaRPr>
          </a:p>
          <a:p>
            <a:pPr lvl="1" indent="-457200">
              <a:buFont typeface="+mj-lt"/>
              <a:buAutoNum type="arabicParenR"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Salt type, density and flow rate</a:t>
            </a:r>
            <a:endParaRPr lang="en-US" i="1" dirty="0">
              <a:solidFill>
                <a:srgbClr val="000000"/>
              </a:solidFill>
              <a:latin typeface="Times"/>
              <a:cs typeface="Calibri"/>
            </a:endParaRPr>
          </a:p>
          <a:p>
            <a:pPr lvl="1" indent="-457200">
              <a:buFont typeface="+mj-lt"/>
              <a:buAutoNum type="arabicParenR"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Enrichment (ε) </a:t>
            </a:r>
            <a:endParaRPr lang="en-US" i="1" dirty="0">
              <a:solidFill>
                <a:srgbClr val="000000"/>
              </a:solidFill>
              <a:latin typeface="Times"/>
              <a:cs typeface="Calibri"/>
            </a:endParaRPr>
          </a:p>
          <a:p>
            <a:pPr lvl="1" indent="-457200">
              <a:buFont typeface="+mj-lt"/>
              <a:buAutoNum type="arabicParenR"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Pitch (p) and channel radius (R</a:t>
            </a:r>
            <a:r>
              <a:rPr lang="en-US" i="1" baseline="-25000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f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)</a:t>
            </a:r>
            <a:endParaRPr lang="en-US" i="1" dirty="0">
              <a:solidFill>
                <a:srgbClr val="000000"/>
              </a:solidFill>
              <a:latin typeface="Times"/>
              <a:cs typeface="Calibri"/>
            </a:endParaRPr>
          </a:p>
          <a:p>
            <a:pPr lvl="1" indent="-457200">
              <a:buFont typeface="+mj-lt"/>
              <a:buAutoNum type="arabicParenR"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Moderator to fuel ratio </a:t>
            </a:r>
          </a:p>
          <a:p>
            <a:pPr lvl="1" indent="-457200">
              <a:buFont typeface="+mj-lt"/>
              <a:buAutoNum type="arabicParenR"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Channel length</a:t>
            </a:r>
          </a:p>
          <a:p>
            <a:pPr lvl="1" indent="-457200">
              <a:buFont typeface="+mj-lt"/>
              <a:buAutoNum type="arabicParenR"/>
            </a:pPr>
            <a:r>
              <a:rPr lang="en-US" i="1" dirty="0" err="1">
                <a:solidFill>
                  <a:srgbClr val="000000"/>
                </a:solidFill>
                <a:latin typeface="Times"/>
                <a:ea typeface="+mn-lt"/>
                <a:cs typeface="+mn-lt"/>
              </a:rPr>
              <a:t>q</a:t>
            </a:r>
            <a:r>
              <a:rPr lang="en-US" i="1" baseline="-25000" dirty="0" err="1">
                <a:solidFill>
                  <a:srgbClr val="000000"/>
                </a:solidFill>
                <a:latin typeface="Times"/>
                <a:ea typeface="+mn-lt"/>
                <a:cs typeface="+mn-lt"/>
              </a:rPr>
              <a:t>channel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 (or in terms of T</a:t>
            </a:r>
            <a:r>
              <a:rPr lang="en-US" i="1" baseline="-25000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in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 and T</a:t>
            </a:r>
            <a:r>
              <a:rPr lang="en-US" i="1" baseline="-25000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out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)</a:t>
            </a:r>
            <a:endParaRPr lang="en-US" i="1" dirty="0">
              <a:solidFill>
                <a:srgbClr val="000000"/>
              </a:solidFill>
              <a:latin typeface="Times"/>
              <a:cs typeface="Calibri"/>
            </a:endParaRPr>
          </a:p>
          <a:p>
            <a:pPr marL="914400" lvl="1" indent="-457200">
              <a:buAutoNum type="arabicParenR"/>
            </a:pPr>
            <a:endParaRPr lang="en-US" dirty="0">
              <a:solidFill>
                <a:srgbClr val="000000"/>
              </a:solidFill>
              <a:latin typeface="Times"/>
              <a:cs typeface="Time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53C018-9F92-4CE1-A4FF-1142855EC263}"/>
              </a:ext>
            </a:extLst>
          </p:cNvPr>
          <p:cNvSpPr/>
          <p:nvPr/>
        </p:nvSpPr>
        <p:spPr>
          <a:xfrm>
            <a:off x="8470527" y="1231526"/>
            <a:ext cx="1255059" cy="129988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D977D3-ACA0-4339-8144-5336CA6BF14D}"/>
              </a:ext>
            </a:extLst>
          </p:cNvPr>
          <p:cNvSpPr/>
          <p:nvPr/>
        </p:nvSpPr>
        <p:spPr>
          <a:xfrm>
            <a:off x="8469407" y="3184711"/>
            <a:ext cx="1255058" cy="2868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03AE9B-E922-4F6A-96C7-1B0908EAB9BA}"/>
              </a:ext>
            </a:extLst>
          </p:cNvPr>
          <p:cNvCxnSpPr/>
          <p:nvPr/>
        </p:nvCxnSpPr>
        <p:spPr>
          <a:xfrm>
            <a:off x="8128186" y="889187"/>
            <a:ext cx="20170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6E1264-3DA2-4243-A614-AFAF3BB674F6}"/>
              </a:ext>
            </a:extLst>
          </p:cNvPr>
          <p:cNvSpPr txBox="1"/>
          <p:nvPr/>
        </p:nvSpPr>
        <p:spPr>
          <a:xfrm>
            <a:off x="8641977" y="591671"/>
            <a:ext cx="90543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Pitch (p)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4B8B04-5C39-471E-ACFC-524256F6E27C}"/>
              </a:ext>
            </a:extLst>
          </p:cNvPr>
          <p:cNvCxnSpPr/>
          <p:nvPr/>
        </p:nvCxnSpPr>
        <p:spPr>
          <a:xfrm>
            <a:off x="9902639" y="2269191"/>
            <a:ext cx="735106" cy="59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589B1F-29BC-4416-9FE1-8698ED8917D2}"/>
              </a:ext>
            </a:extLst>
          </p:cNvPr>
          <p:cNvCxnSpPr>
            <a:cxnSpLocks/>
          </p:cNvCxnSpPr>
          <p:nvPr/>
        </p:nvCxnSpPr>
        <p:spPr>
          <a:xfrm flipV="1">
            <a:off x="9902638" y="2986368"/>
            <a:ext cx="735107" cy="52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7B6FD9-ED81-4036-A1F3-1EEE64286F4A}"/>
              </a:ext>
            </a:extLst>
          </p:cNvPr>
          <p:cNvSpPr txBox="1"/>
          <p:nvPr/>
        </p:nvSpPr>
        <p:spPr>
          <a:xfrm>
            <a:off x="10587318" y="2761130"/>
            <a:ext cx="12012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Moderator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599549-B08E-4D08-8AAB-D86874F38608}"/>
              </a:ext>
            </a:extLst>
          </p:cNvPr>
          <p:cNvCxnSpPr>
            <a:cxnSpLocks/>
          </p:cNvCxnSpPr>
          <p:nvPr/>
        </p:nvCxnSpPr>
        <p:spPr>
          <a:xfrm flipV="1">
            <a:off x="9508192" y="1901639"/>
            <a:ext cx="81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498CAC7-DB4C-4FE4-94CC-C896D6A2D208}"/>
              </a:ext>
            </a:extLst>
          </p:cNvPr>
          <p:cNvSpPr txBox="1"/>
          <p:nvPr/>
        </p:nvSpPr>
        <p:spPr>
          <a:xfrm>
            <a:off x="10327341" y="1712259"/>
            <a:ext cx="10757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Fuel Salt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DC77EB-F69A-4EEB-8307-0DBAA6B7CA7B}"/>
              </a:ext>
            </a:extLst>
          </p:cNvPr>
          <p:cNvCxnSpPr>
            <a:cxnSpLocks/>
          </p:cNvCxnSpPr>
          <p:nvPr/>
        </p:nvCxnSpPr>
        <p:spPr>
          <a:xfrm flipH="1" flipV="1">
            <a:off x="8692404" y="1390652"/>
            <a:ext cx="385484" cy="48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32056DA-392B-4270-B2A0-2D2C85C7E8E1}"/>
              </a:ext>
            </a:extLst>
          </p:cNvPr>
          <p:cNvSpPr txBox="1"/>
          <p:nvPr/>
        </p:nvSpPr>
        <p:spPr>
          <a:xfrm>
            <a:off x="8812305" y="1371601"/>
            <a:ext cx="3854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R</a:t>
            </a:r>
            <a:r>
              <a:rPr lang="en-US" sz="1600" baseline="-25000" dirty="0">
                <a:latin typeface="Times"/>
                <a:cs typeface="Times"/>
              </a:rPr>
              <a:t>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17D6C9-6BB5-42E6-B85A-79F64CD861D8}"/>
              </a:ext>
            </a:extLst>
          </p:cNvPr>
          <p:cNvCxnSpPr>
            <a:cxnSpLocks/>
          </p:cNvCxnSpPr>
          <p:nvPr/>
        </p:nvCxnSpPr>
        <p:spPr>
          <a:xfrm flipH="1" flipV="1">
            <a:off x="8737228" y="5478557"/>
            <a:ext cx="8963" cy="69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0CEC73-79A6-409E-AD7C-A10A33383CD0}"/>
              </a:ext>
            </a:extLst>
          </p:cNvPr>
          <p:cNvSpPr txBox="1"/>
          <p:nvPr/>
        </p:nvSpPr>
        <p:spPr>
          <a:xfrm>
            <a:off x="8812305" y="5432612"/>
            <a:ext cx="537882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v</a:t>
            </a:r>
            <a:r>
              <a:rPr lang="en-US" baseline="-25000" dirty="0" err="1">
                <a:cs typeface="Calibri"/>
              </a:rPr>
              <a:t>salt</a:t>
            </a:r>
            <a:endParaRPr lang="en-US" baseline="-25000" dirty="0" err="1"/>
          </a:p>
          <a:p>
            <a:r>
              <a:rPr lang="en-US" sz="1600" dirty="0">
                <a:latin typeface="Times"/>
                <a:cs typeface="Times"/>
              </a:rPr>
              <a:t>T</a:t>
            </a:r>
            <a:r>
              <a:rPr lang="en-US" sz="1600" baseline="-25000" dirty="0">
                <a:latin typeface="Times"/>
                <a:cs typeface="Times"/>
              </a:rPr>
              <a:t>in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AB255A-B74B-41D0-843D-38D6AC813E62}"/>
              </a:ext>
            </a:extLst>
          </p:cNvPr>
          <p:cNvCxnSpPr>
            <a:cxnSpLocks/>
          </p:cNvCxnSpPr>
          <p:nvPr/>
        </p:nvCxnSpPr>
        <p:spPr>
          <a:xfrm flipH="1" flipV="1">
            <a:off x="8737228" y="2986368"/>
            <a:ext cx="8963" cy="690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7AD94F-1AED-48DA-82D0-554CCC998254}"/>
              </a:ext>
            </a:extLst>
          </p:cNvPr>
          <p:cNvCxnSpPr>
            <a:cxnSpLocks/>
          </p:cNvCxnSpPr>
          <p:nvPr/>
        </p:nvCxnSpPr>
        <p:spPr>
          <a:xfrm flipH="1">
            <a:off x="8002679" y="3220010"/>
            <a:ext cx="1" cy="28328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839E7C-0806-44AA-82B2-6378D62940CE}"/>
              </a:ext>
            </a:extLst>
          </p:cNvPr>
          <p:cNvSpPr txBox="1"/>
          <p:nvPr/>
        </p:nvSpPr>
        <p:spPr>
          <a:xfrm rot="-5400000">
            <a:off x="7270378" y="4329953"/>
            <a:ext cx="11295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Times"/>
                <a:cs typeface="Times"/>
              </a:rPr>
              <a:t>Length (L)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B6039AC-80E7-4842-AAD5-4BEB68C3FF67}"/>
              </a:ext>
            </a:extLst>
          </p:cNvPr>
          <p:cNvSpPr txBox="1"/>
          <p:nvPr/>
        </p:nvSpPr>
        <p:spPr>
          <a:xfrm>
            <a:off x="8794375" y="2814918"/>
            <a:ext cx="5378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imes"/>
                <a:cs typeface="Times"/>
              </a:rPr>
              <a:t>T</a:t>
            </a:r>
            <a:r>
              <a:rPr lang="en-US" sz="1600" baseline="-25000">
                <a:latin typeface="Times"/>
                <a:cs typeface="Times"/>
              </a:rPr>
              <a:t>out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0703C-8CBC-434C-912F-BE70BE644390}"/>
              </a:ext>
            </a:extLst>
          </p:cNvPr>
          <p:cNvSpPr txBox="1"/>
          <p:nvPr/>
        </p:nvSpPr>
        <p:spPr>
          <a:xfrm>
            <a:off x="8695764" y="4437530"/>
            <a:ext cx="806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Times"/>
              </a:rPr>
              <a:t>q</a:t>
            </a:r>
            <a:r>
              <a:rPr lang="en-US" i="1" baseline="-25000">
                <a:latin typeface="Times"/>
              </a:rPr>
              <a:t>channel</a:t>
            </a:r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3893096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"/>
                <a:ea typeface="+mj-lt"/>
                <a:cs typeface="+mj-lt"/>
              </a:rPr>
              <a:t>Input/Target Parameters Selected</a:t>
            </a:r>
            <a:endParaRPr lang="en-US" sz="3600" b="1" dirty="0">
              <a:latin typeface="Times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89" y="1825625"/>
            <a:ext cx="10748681" cy="43692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"/>
                <a:cs typeface="Times"/>
              </a:rPr>
              <a:t>Inputs:</a:t>
            </a:r>
            <a:endParaRPr lang="en-US" dirty="0"/>
          </a:p>
          <a:p>
            <a:pPr lvl="1" indent="-457200">
              <a:buAutoNum type="alphaLcPeriod"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Fuel types: U, U-Th, U-Pu </a:t>
            </a:r>
            <a:endParaRPr lang="en-US" i="1" dirty="0">
              <a:solidFill>
                <a:srgbClr val="000000"/>
              </a:solidFill>
              <a:latin typeface="Times"/>
              <a:ea typeface="+mn-lt"/>
              <a:cs typeface="Times"/>
            </a:endParaRPr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- Th as Th-232</a:t>
            </a:r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- Pu as weapons-grade Pu </a:t>
            </a:r>
          </a:p>
          <a:p>
            <a:pPr lvl="1" indent="-457200">
              <a:buAutoNum type="alphaLcPeriod"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Salt types: LiF-BeF2, NaF-BeF2, NaCl </a:t>
            </a:r>
            <a:endParaRPr lang="en-US" i="1" dirty="0">
              <a:solidFill>
                <a:srgbClr val="000000"/>
              </a:solidFill>
              <a:latin typeface="Times"/>
              <a:ea typeface="+mn-lt"/>
              <a:cs typeface="Times"/>
            </a:endParaRPr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(i) LiF+BeF2 (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72/16 mole %)+HM (12 mole %) - </a:t>
            </a:r>
            <a:r>
              <a:rPr lang="en-US" dirty="0">
                <a:ea typeface="+mn-lt"/>
                <a:cs typeface="+mn-lt"/>
              </a:rPr>
              <a:t>MSFR/</a:t>
            </a:r>
            <a:r>
              <a:rPr lang="en-US" dirty="0" err="1">
                <a:ea typeface="+mn-lt"/>
                <a:cs typeface="+mn-lt"/>
              </a:rPr>
              <a:t>Mosart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Flibe</a:t>
            </a:r>
            <a:endParaRPr lang="en-US" dirty="0"/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     rho(T)=3.628-6.6e-4*T(</a:t>
            </a:r>
            <a:r>
              <a:rPr lang="en-US" i="1" baseline="30000" dirty="0" err="1">
                <a:solidFill>
                  <a:srgbClr val="000000"/>
                </a:solidFill>
                <a:latin typeface="Times"/>
                <a:ea typeface="+mn-lt"/>
                <a:cs typeface="+mn-lt"/>
              </a:rPr>
              <a:t>o</a:t>
            </a:r>
            <a:r>
              <a:rPr lang="en-US" i="1" dirty="0" err="1">
                <a:solidFill>
                  <a:srgbClr val="000000"/>
                </a:solidFill>
                <a:latin typeface="Times"/>
                <a:ea typeface="+mn-lt"/>
                <a:cs typeface="+mn-lt"/>
              </a:rPr>
              <a:t>C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)</a:t>
            </a:r>
            <a:r>
              <a:rPr lang="en-US" i="1" baseline="30000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1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 for U-Th</a:t>
            </a:r>
            <a:endParaRPr lang="en-US" sz="1800" dirty="0">
              <a:solidFill>
                <a:srgbClr val="000000"/>
              </a:solidFill>
              <a:latin typeface="Times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(ii) 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NaF+BeF2 (76/12 mole %)+HM (12 mole %) - </a:t>
            </a:r>
            <a:r>
              <a:rPr lang="en-US" dirty="0" err="1">
                <a:solidFill>
                  <a:srgbClr val="000000"/>
                </a:solidFill>
                <a:latin typeface="Times"/>
                <a:ea typeface="+mn-lt"/>
                <a:cs typeface="Times"/>
              </a:rPr>
              <a:t>ThorCon</a:t>
            </a:r>
            <a:endParaRPr lang="en-US" dirty="0">
              <a:solidFill>
                <a:srgbClr val="000000"/>
              </a:solidFill>
              <a:latin typeface="Times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     rho(T)=5.52-1.964e-3*T(</a:t>
            </a:r>
            <a:r>
              <a:rPr lang="en-US" i="1" baseline="30000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o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C)</a:t>
            </a:r>
            <a:r>
              <a:rPr lang="en-US" i="1" baseline="30000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2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 for U</a:t>
            </a:r>
            <a:endParaRPr lang="en-US" dirty="0"/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(iii)NaCl (60 mole %)+HM (40 mole %) </a:t>
            </a:r>
            <a:r>
              <a:rPr lang="en-US" i="1" dirty="0">
                <a:latin typeface="Times"/>
                <a:ea typeface="+mn-lt"/>
                <a:cs typeface="Times"/>
              </a:rPr>
              <a:t>- </a:t>
            </a:r>
            <a:r>
              <a:rPr lang="en-US" dirty="0" err="1">
                <a:ea typeface="+mn-lt"/>
                <a:cs typeface="+mn-lt"/>
              </a:rPr>
              <a:t>Terrapower</a:t>
            </a:r>
            <a:r>
              <a:rPr lang="en-US" dirty="0">
                <a:ea typeface="+mn-lt"/>
                <a:cs typeface="+mn-lt"/>
              </a:rPr>
              <a:t>/Elysium/</a:t>
            </a:r>
            <a:r>
              <a:rPr lang="en-US" dirty="0" err="1">
                <a:ea typeface="+mn-lt"/>
                <a:cs typeface="+mn-lt"/>
              </a:rPr>
              <a:t>Moltex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i="1" dirty="0">
              <a:solidFill>
                <a:srgbClr val="000000"/>
              </a:solidFill>
              <a:latin typeface="Times"/>
              <a:ea typeface="+mn-lt"/>
              <a:cs typeface="Times"/>
            </a:endParaRPr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     rho(T)=4.29-1.59e-3*T(</a:t>
            </a:r>
            <a:r>
              <a:rPr lang="en-US" i="1" baseline="30000" dirty="0">
                <a:solidFill>
                  <a:srgbClr val="000000"/>
                </a:solidFill>
                <a:latin typeface="Times"/>
                <a:cs typeface="Times"/>
              </a:rPr>
              <a:t>o</a:t>
            </a: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C)</a:t>
            </a:r>
            <a:r>
              <a:rPr lang="en-US" i="1" baseline="30000" dirty="0">
                <a:solidFill>
                  <a:srgbClr val="000000"/>
                </a:solidFill>
                <a:latin typeface="Times"/>
                <a:cs typeface="Times"/>
              </a:rPr>
              <a:t>2</a:t>
            </a:r>
            <a:r>
              <a:rPr lang="en-US" i="1" dirty="0">
                <a:solidFill>
                  <a:srgbClr val="000000"/>
                </a:solidFill>
                <a:latin typeface="Times"/>
                <a:cs typeface="Times"/>
              </a:rPr>
              <a:t> for U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4EF51-3529-4EA2-9A07-A202EB5E3D4E}"/>
              </a:ext>
            </a:extLst>
          </p:cNvPr>
          <p:cNvSpPr txBox="1"/>
          <p:nvPr/>
        </p:nvSpPr>
        <p:spPr>
          <a:xfrm>
            <a:off x="502024" y="6194612"/>
            <a:ext cx="11107269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aseline="30000" dirty="0">
                <a:latin typeface="Times"/>
                <a:cs typeface="Times"/>
              </a:rPr>
              <a:t>1 </a:t>
            </a:r>
            <a:r>
              <a:rPr lang="en-US" sz="1100">
                <a:latin typeface="Times"/>
                <a:cs typeface="Times"/>
              </a:rPr>
              <a:t>Ref. Jerden, J., 2019. Molten Salt Thermophysical Properties Database Development: 2019 Update. Chemical and Fuel Cycle Technologies Division, ANL/CFCT-19/6</a:t>
            </a:r>
            <a:endParaRPr lang="en-US" sz="1100">
              <a:latin typeface="Times"/>
              <a:ea typeface="+mn-lt"/>
              <a:cs typeface="Times"/>
            </a:endParaRPr>
          </a:p>
          <a:p>
            <a:r>
              <a:rPr lang="en-US" sz="1100" baseline="30000" dirty="0">
                <a:latin typeface="Times"/>
                <a:cs typeface="Times"/>
              </a:rPr>
              <a:t>2</a:t>
            </a:r>
            <a:r>
              <a:rPr lang="en-US" sz="1100" dirty="0">
                <a:latin typeface="Times"/>
                <a:cs typeface="Times"/>
              </a:rPr>
              <a:t> Ref. </a:t>
            </a:r>
            <a:r>
              <a:rPr lang="en-US" sz="1100">
                <a:latin typeface="Times"/>
                <a:ea typeface="+mn-lt"/>
                <a:cs typeface="Times"/>
              </a:rPr>
              <a:t>Janz, G.J., 1988. </a:t>
            </a:r>
            <a:r>
              <a:rPr lang="en-US" sz="1100">
                <a:latin typeface="Times"/>
                <a:cs typeface="Times"/>
              </a:rPr>
              <a:t>Thermodynamic and Transport Properties for Molten Salts: Correlation Equations for Critically Evaluated Density, Surface Tension, Electrical Conductance, and Viscosity Data.</a:t>
            </a:r>
            <a:r>
              <a:rPr lang="en-US" sz="1100" dirty="0">
                <a:latin typeface="Times"/>
                <a:ea typeface="+mn-lt"/>
                <a:cs typeface="Times"/>
              </a:rPr>
              <a:t> </a:t>
            </a:r>
            <a:r>
              <a:rPr lang="en-US" sz="1100">
                <a:latin typeface="Times"/>
                <a:ea typeface="+mn-lt"/>
                <a:cs typeface="Times"/>
              </a:rPr>
              <a:t>ThermoJournal of Physical and Chemical Reference Data 17 (2) 1–309.</a:t>
            </a:r>
            <a:endParaRPr lang="en-US" sz="110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85973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"/>
                <a:ea typeface="+mj-lt"/>
                <a:cs typeface="+mj-lt"/>
              </a:rPr>
              <a:t>Input/Target Parameters Selected</a:t>
            </a:r>
            <a:endParaRPr lang="en-US" sz="3600" b="1" dirty="0">
              <a:latin typeface="Times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494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"/>
                <a:cs typeface="Times"/>
              </a:rPr>
              <a:t>Inputs:</a:t>
            </a:r>
            <a:endParaRPr lang="en-US" dirty="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 lvl="1" indent="-457200">
              <a:buAutoNum type="alphaLcPeriod"/>
            </a:pPr>
            <a:r>
              <a:rPr lang="en-US" i="1" baseline="30000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235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U fissile content (ε): 1 to 20 wt. % in HM</a:t>
            </a:r>
            <a:endParaRPr lang="en-US" i="1" dirty="0">
              <a:solidFill>
                <a:srgbClr val="000000"/>
              </a:solidFill>
              <a:latin typeface="Times"/>
              <a:cs typeface="Calibri"/>
            </a:endParaRPr>
          </a:p>
          <a:p>
            <a:pPr lvl="1" indent="-457200">
              <a:buAutoNum type="alphaLcPeriod"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U content: 10 to 90 wt. % in 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HM</a:t>
            </a:r>
            <a:endParaRPr lang="en-US" i="1" dirty="0">
              <a:solidFill>
                <a:srgbClr val="000000"/>
              </a:solidFill>
              <a:latin typeface="Times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- 100 wt. % for U type </a:t>
            </a:r>
          </a:p>
          <a:p>
            <a:pPr lvl="1" indent="-457200">
              <a:buAutoNum type="alphaLcPeriod"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Pitch (p): 1 to 16 cm </a:t>
            </a:r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- based on MSRE design</a:t>
            </a:r>
            <a:endParaRPr lang="en-US" i="1" dirty="0">
              <a:solidFill>
                <a:srgbClr val="000000"/>
              </a:solidFill>
              <a:latin typeface="Times"/>
              <a:ea typeface="+mn-lt"/>
              <a:cs typeface="Calibri"/>
            </a:endParaRPr>
          </a:p>
          <a:p>
            <a:pPr lvl="1" indent="-457200">
              <a:buAutoNum type="alphaLcPeriod"/>
            </a:pPr>
            <a:r>
              <a:rPr lang="en-US" i="1" dirty="0" err="1">
                <a:solidFill>
                  <a:srgbClr val="000000"/>
                </a:solidFill>
                <a:latin typeface="Times"/>
                <a:ea typeface="+mn-lt"/>
                <a:cs typeface="Times"/>
              </a:rPr>
              <a:t>V</a:t>
            </a:r>
            <a:r>
              <a:rPr lang="en-US" i="1" baseline="-25000" dirty="0" err="1">
                <a:solidFill>
                  <a:srgbClr val="000000"/>
                </a:solidFill>
                <a:latin typeface="Times"/>
                <a:ea typeface="+mn-lt"/>
                <a:cs typeface="Times"/>
              </a:rPr>
              <a:t>moder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/</a:t>
            </a:r>
            <a:r>
              <a:rPr lang="en-US" i="1" dirty="0" err="1">
                <a:solidFill>
                  <a:srgbClr val="000000"/>
                </a:solidFill>
                <a:latin typeface="Times"/>
                <a:ea typeface="+mn-lt"/>
                <a:cs typeface="Times"/>
              </a:rPr>
              <a:t>V</a:t>
            </a:r>
            <a:r>
              <a:rPr lang="en-US" i="1" baseline="-25000" dirty="0" err="1">
                <a:solidFill>
                  <a:srgbClr val="000000"/>
                </a:solidFill>
                <a:latin typeface="Times"/>
                <a:ea typeface="+mn-lt"/>
                <a:cs typeface="Times"/>
              </a:rPr>
              <a:t>salt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: 0.274 to 10.46</a:t>
            </a:r>
            <a:endParaRPr lang="en-US" i="1" dirty="0">
              <a:solidFill>
                <a:srgbClr val="000000"/>
              </a:solidFill>
              <a:latin typeface="Times"/>
              <a:ea typeface="+mn-lt"/>
              <a:cs typeface="Calibri" panose="020F0502020204030204"/>
            </a:endParaRPr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- minimum value: 0.274 for p=D</a:t>
            </a:r>
            <a:r>
              <a:rPr lang="en-US" i="1" baseline="-25000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f</a:t>
            </a:r>
            <a:endParaRPr lang="en-US" baseline="-25000" dirty="0">
              <a:solidFill>
                <a:srgbClr val="000000"/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lvl="2" indent="0">
              <a:buNone/>
            </a:pP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- maximum value: 10.46 for p=3D</a:t>
            </a:r>
            <a:r>
              <a:rPr lang="en-US" i="1" baseline="-25000" dirty="0">
                <a:solidFill>
                  <a:srgbClr val="000000"/>
                </a:solidFill>
                <a:latin typeface="Times"/>
                <a:ea typeface="+mn-lt"/>
                <a:cs typeface="Times"/>
              </a:rPr>
              <a:t>f</a:t>
            </a:r>
            <a:endParaRPr lang="en-US" baseline="-25000" dirty="0">
              <a:ea typeface="+mn-lt"/>
              <a:cs typeface="+mn-lt"/>
            </a:endParaRPr>
          </a:p>
          <a:p>
            <a:pPr lvl="1" indent="-457200">
              <a:buAutoNum type="alphaLcPeriod"/>
            </a:pPr>
            <a:r>
              <a:rPr lang="en-US" i="1" dirty="0" err="1">
                <a:solidFill>
                  <a:srgbClr val="000000"/>
                </a:solidFill>
                <a:latin typeface="Times"/>
                <a:ea typeface="+mn-lt"/>
                <a:cs typeface="+mn-lt"/>
              </a:rPr>
              <a:t>T</a:t>
            </a:r>
            <a:r>
              <a:rPr lang="en-US" i="1" baseline="-25000" dirty="0" err="1">
                <a:solidFill>
                  <a:srgbClr val="000000"/>
                </a:solidFill>
                <a:latin typeface="Times"/>
                <a:ea typeface="+mn-lt"/>
                <a:cs typeface="+mn-lt"/>
              </a:rPr>
              <a:t>fuel</a:t>
            </a:r>
            <a:r>
              <a:rPr lang="en-US" i="1" baseline="-25000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-average</a:t>
            </a:r>
            <a:r>
              <a:rPr lang="en-US" i="1" dirty="0">
                <a:solidFill>
                  <a:srgbClr val="000000"/>
                </a:solidFill>
                <a:latin typeface="Times"/>
                <a:ea typeface="+mn-lt"/>
                <a:cs typeface="+mn-lt"/>
              </a:rPr>
              <a:t>: 900 to 1200 K</a:t>
            </a:r>
            <a:endParaRPr lang="en-US" i="1" dirty="0">
              <a:solidFill>
                <a:srgbClr val="000000"/>
              </a:solidFill>
              <a:latin typeface="Times"/>
              <a:cs typeface="Calibri"/>
            </a:endParaRPr>
          </a:p>
          <a:p>
            <a:pPr marL="914400" lvl="1" indent="-457200">
              <a:buAutoNum type="alphaLcPeriod"/>
            </a:pPr>
            <a:endParaRPr lang="en-US" dirty="0">
              <a:solidFill>
                <a:srgbClr val="000000"/>
              </a:solidFill>
              <a:latin typeface="Times"/>
              <a:cs typeface="Time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05D49FB-030C-4433-91A5-059ABDD5E0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3825" y="1825625"/>
                <a:ext cx="4392706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Times"/>
                    <a:cs typeface="Times"/>
                  </a:rPr>
                  <a:t>Outputs:</a:t>
                </a:r>
                <a:endParaRPr lang="en-US" dirty="0"/>
              </a:p>
              <a:p>
                <a:pPr lvl="1" indent="-457200">
                  <a:buFont typeface="Arial" panose="020B0604020202020204" pitchFamily="34" charset="0"/>
                  <a:buAutoNum type="alphaLcPeriod"/>
                </a:pPr>
                <a:r>
                  <a:rPr lang="en-US" i="1" dirty="0">
                    <a:solidFill>
                      <a:srgbClr val="000000"/>
                    </a:solidFill>
                    <a:latin typeface="Times"/>
                    <a:ea typeface="+mn-lt"/>
                    <a:cs typeface="+mn-lt"/>
                  </a:rPr>
                  <a:t>Infinite multiplication factor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𝑘</m:t>
                    </m:r>
                    <m:r>
                      <a:rPr lang="en-US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∞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Times"/>
                    <a:ea typeface="+mn-lt"/>
                    <a:cs typeface="+mn-lt"/>
                  </a:rPr>
                  <a:t>)</a:t>
                </a:r>
                <a:endParaRPr lang="en-US" i="1" dirty="0">
                  <a:solidFill>
                    <a:srgbClr val="000000"/>
                  </a:solidFill>
                  <a:latin typeface="Times"/>
                  <a:cs typeface="Calibri"/>
                </a:endParaRPr>
              </a:p>
              <a:p>
                <a:pPr lvl="1" indent="-457200">
                  <a:buFont typeface="Arial" panose="020B0604020202020204" pitchFamily="34" charset="0"/>
                  <a:buAutoNum type="alphaLcPeriod"/>
                </a:pPr>
                <a:r>
                  <a:rPr lang="en-US" i="1" dirty="0">
                    <a:solidFill>
                      <a:srgbClr val="000000"/>
                    </a:solidFill>
                    <a:latin typeface="Times"/>
                    <a:ea typeface="+mn-lt"/>
                    <a:cs typeface="+mn-lt"/>
                  </a:rPr>
                  <a:t>Conversion ratio (CR)</a:t>
                </a:r>
                <a:endParaRPr lang="en-US" i="1" dirty="0">
                  <a:solidFill>
                    <a:srgbClr val="000000"/>
                  </a:solidFill>
                  <a:latin typeface="Times"/>
                  <a:cs typeface="Calibri"/>
                </a:endParaRPr>
              </a:p>
              <a:p>
                <a:pPr lvl="1" indent="-457200">
                  <a:buFont typeface="Arial" panose="020B0604020202020204" pitchFamily="34" charset="0"/>
                  <a:buAutoNum type="alphaLcPeriod"/>
                </a:pPr>
                <a:r>
                  <a:rPr lang="en-US" i="1" dirty="0">
                    <a:solidFill>
                      <a:srgbClr val="000000"/>
                    </a:solidFill>
                    <a:latin typeface="Times"/>
                    <a:cs typeface="Calibri"/>
                  </a:rPr>
                  <a:t>Fast flux on moderator </a:t>
                </a:r>
              </a:p>
              <a:p>
                <a:pPr lvl="1" indent="-457200">
                  <a:buAutoNum type="alphaLcPeriod"/>
                </a:pPr>
                <a:r>
                  <a:rPr lang="en-US" i="1" dirty="0">
                    <a:solidFill>
                      <a:srgbClr val="000000"/>
                    </a:solidFill>
                    <a:latin typeface="Times"/>
                    <a:ea typeface="+mn-lt"/>
                    <a:cs typeface="Times"/>
                  </a:rPr>
                  <a:t>Total feedback coefficient (α</a:t>
                </a:r>
                <a:r>
                  <a:rPr lang="en-US" i="1" baseline="-25000" dirty="0">
                    <a:solidFill>
                      <a:srgbClr val="000000"/>
                    </a:solidFill>
                    <a:latin typeface="Times"/>
                    <a:ea typeface="+mn-lt"/>
                    <a:cs typeface="Times"/>
                  </a:rPr>
                  <a:t>D</a:t>
                </a:r>
                <a:r>
                  <a:rPr lang="en-US" i="1" dirty="0">
                    <a:solidFill>
                      <a:srgbClr val="000000"/>
                    </a:solidFill>
                    <a:latin typeface="Times"/>
                    <a:ea typeface="+mn-lt"/>
                    <a:cs typeface="Times"/>
                  </a:rPr>
                  <a:t>+α</a:t>
                </a:r>
                <a:r>
                  <a:rPr lang="en-US" i="1" baseline="-25000" dirty="0">
                    <a:solidFill>
                      <a:srgbClr val="000000"/>
                    </a:solidFill>
                    <a:latin typeface="Times"/>
                    <a:ea typeface="+mn-lt"/>
                    <a:cs typeface="Times"/>
                  </a:rPr>
                  <a:t>V</a:t>
                </a:r>
                <a:r>
                  <a:rPr lang="en-US" i="1" dirty="0">
                    <a:solidFill>
                      <a:srgbClr val="000000"/>
                    </a:solidFill>
                    <a:latin typeface="Times"/>
                    <a:ea typeface="+mn-lt"/>
                    <a:cs typeface="Times"/>
                  </a:rPr>
                  <a:t>+...) </a:t>
                </a:r>
                <a:endParaRPr lang="en-US" i="1" dirty="0">
                  <a:solidFill>
                    <a:srgbClr val="000000"/>
                  </a:solidFill>
                  <a:latin typeface="Times"/>
                  <a:ea typeface="+mn-lt"/>
                  <a:cs typeface="+mn-lt"/>
                </a:endParaRPr>
              </a:p>
              <a:p>
                <a:pPr lvl="1" indent="-457200">
                  <a:buAutoNum type="alphaLcPeriod"/>
                </a:pPr>
                <a:endParaRPr lang="en-US" i="1" baseline="-25000" dirty="0">
                  <a:solidFill>
                    <a:srgbClr val="000000"/>
                  </a:solidFill>
                  <a:latin typeface="Times"/>
                  <a:cs typeface="Calibri"/>
                </a:endParaRPr>
              </a:p>
              <a:p>
                <a:pPr marL="914400" lvl="1" indent="-457200">
                  <a:buFont typeface="Arial" panose="020B0604020202020204" pitchFamily="34" charset="0"/>
                  <a:buAutoNum type="alphaLcPeriod"/>
                </a:pPr>
                <a:endParaRPr lang="en-US" dirty="0">
                  <a:solidFill>
                    <a:srgbClr val="000000"/>
                  </a:solidFill>
                  <a:latin typeface="Times"/>
                  <a:cs typeface="Times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05D49FB-030C-4433-91A5-059ABDD5E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825" y="1825625"/>
                <a:ext cx="4392706" cy="4351338"/>
              </a:xfrm>
              <a:prstGeom prst="rect">
                <a:avLst/>
              </a:prstGeom>
              <a:blipFill>
                <a:blip r:embed="rId2"/>
                <a:stretch>
                  <a:fillRect l="-2601" t="-2339" r="-2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5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latin typeface="Times"/>
                <a:ea typeface="+mj-lt"/>
                <a:cs typeface="Times"/>
              </a:rPr>
              <a:t>Assumptions/Approximations/Simplifications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D03B8-53F4-4BDB-8ABE-31E881A42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80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457200"/>
            <a:r>
              <a:rPr lang="en-US" i="1" dirty="0" err="1">
                <a:latin typeface="Times"/>
                <a:ea typeface="+mn-lt"/>
                <a:cs typeface="Times"/>
              </a:rPr>
              <a:t>T</a:t>
            </a:r>
            <a:r>
              <a:rPr lang="en-US" i="1" baseline="-25000" dirty="0" err="1">
                <a:latin typeface="Times"/>
                <a:ea typeface="+mn-lt"/>
                <a:cs typeface="Times"/>
              </a:rPr>
              <a:t>fuel</a:t>
            </a:r>
            <a:r>
              <a:rPr lang="en-US" i="1" baseline="-25000" dirty="0">
                <a:latin typeface="Times"/>
                <a:ea typeface="+mn-lt"/>
                <a:cs typeface="Times"/>
              </a:rPr>
              <a:t>-aver</a:t>
            </a:r>
            <a:r>
              <a:rPr lang="en-US" dirty="0">
                <a:latin typeface="Times"/>
                <a:ea typeface="+mn-lt"/>
                <a:cs typeface="Times"/>
              </a:rPr>
              <a:t> instead of </a:t>
            </a:r>
            <a:r>
              <a:rPr lang="en-US" i="1" dirty="0" err="1">
                <a:latin typeface="Times"/>
                <a:ea typeface="+mn-lt"/>
                <a:cs typeface="Times"/>
              </a:rPr>
              <a:t>q'</a:t>
            </a:r>
            <a:r>
              <a:rPr lang="en-US" i="1" baseline="-25000" dirty="0" err="1">
                <a:latin typeface="Times"/>
                <a:ea typeface="+mn-lt"/>
                <a:cs typeface="Times"/>
              </a:rPr>
              <a:t>channel</a:t>
            </a:r>
            <a:r>
              <a:rPr lang="en-US" i="1" dirty="0">
                <a:latin typeface="Times"/>
                <a:ea typeface="+mn-lt"/>
                <a:cs typeface="Times"/>
              </a:rPr>
              <a:t> </a:t>
            </a:r>
            <a:r>
              <a:rPr lang="en-US" dirty="0">
                <a:latin typeface="Times"/>
                <a:ea typeface="+mn-lt"/>
                <a:cs typeface="Times"/>
              </a:rPr>
              <a:t>over a fuel channel length of 1m </a:t>
            </a:r>
          </a:p>
          <a:p>
            <a:pPr indent="-457200"/>
            <a:r>
              <a:rPr lang="en-US" dirty="0">
                <a:solidFill>
                  <a:srgbClr val="000000"/>
                </a:solidFill>
                <a:latin typeface="Times"/>
                <a:cs typeface="Times"/>
              </a:rPr>
              <a:t>Only neutronic calculations are under consideration</a:t>
            </a:r>
          </a:p>
          <a:p>
            <a:pPr lvl="1" indent="-457200">
              <a:buAutoNum type="romanLcPeriod"/>
            </a:pPr>
            <a:r>
              <a:rPr lang="en-US" dirty="0">
                <a:solidFill>
                  <a:srgbClr val="000000"/>
                </a:solidFill>
                <a:latin typeface="Times"/>
                <a:cs typeface="Times"/>
              </a:rPr>
              <a:t>Thermal-hydraulics effects are ignored</a:t>
            </a:r>
          </a:p>
          <a:p>
            <a:pPr lvl="1" indent="-457200">
              <a:buAutoNum type="romanLcPeriod"/>
            </a:pPr>
            <a:r>
              <a:rPr lang="en-US" dirty="0">
                <a:latin typeface="Times"/>
                <a:cs typeface="Times"/>
              </a:rPr>
              <a:t>Stationary fuel salt </a:t>
            </a:r>
          </a:p>
          <a:p>
            <a:r>
              <a:rPr lang="en-US" dirty="0">
                <a:latin typeface="Times"/>
                <a:cs typeface="Times"/>
              </a:rPr>
              <a:t>Base-line temperature 900 K for feedback calculations </a:t>
            </a:r>
            <a:endParaRPr lang="en-US" dirty="0"/>
          </a:p>
          <a:p>
            <a:pPr marL="971550" lvl="1" indent="-514350">
              <a:buAutoNum type="romanLcPeriod"/>
            </a:pPr>
            <a:r>
              <a:rPr lang="en-US" dirty="0">
                <a:latin typeface="Times"/>
                <a:cs typeface="Times"/>
              </a:rPr>
              <a:t>Temperature is the main driver for fuel salt density and Doppler feedback</a:t>
            </a:r>
          </a:p>
          <a:p>
            <a:r>
              <a:rPr lang="en-US" dirty="0">
                <a:latin typeface="Times"/>
                <a:cs typeface="Times"/>
              </a:rPr>
              <a:t>Calculations just for initial fuel loading  </a:t>
            </a:r>
          </a:p>
        </p:txBody>
      </p:sp>
    </p:spTree>
    <p:extLst>
      <p:ext uri="{BB962C8B-B14F-4D97-AF65-F5344CB8AC3E}">
        <p14:creationId xmlns:p14="http://schemas.microsoft.com/office/powerpoint/2010/main" val="388628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EEC1AAA-CD46-4AFD-B0C6-23B7991B2C3B}"/>
              </a:ext>
            </a:extLst>
          </p:cNvPr>
          <p:cNvSpPr/>
          <p:nvPr/>
        </p:nvSpPr>
        <p:spPr>
          <a:xfrm>
            <a:off x="6157633" y="1374964"/>
            <a:ext cx="4563035" cy="53160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/>
              <a:cs typeface="Time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C9D9C2-3573-4CA9-8D40-BD2348EF0356}"/>
              </a:ext>
            </a:extLst>
          </p:cNvPr>
          <p:cNvSpPr/>
          <p:nvPr/>
        </p:nvSpPr>
        <p:spPr>
          <a:xfrm>
            <a:off x="733986" y="1374963"/>
            <a:ext cx="5423646" cy="52533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/>
              <a:cs typeface="Time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C619A-72B3-438B-980D-CE3D3637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"/>
                <a:cs typeface="Times"/>
              </a:rPr>
              <a:t>Computational Flowchart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C6BA83-237F-444A-ABF6-4F545876DF45}"/>
              </a:ext>
            </a:extLst>
          </p:cNvPr>
          <p:cNvSpPr/>
          <p:nvPr/>
        </p:nvSpPr>
        <p:spPr>
          <a:xfrm>
            <a:off x="1739153" y="3599330"/>
            <a:ext cx="1613647" cy="9771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"/>
                <a:cs typeface="Times"/>
              </a:rPr>
              <a:t>Raven Framework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73AAF5-487B-4401-B623-C6D4241172E2}"/>
              </a:ext>
            </a:extLst>
          </p:cNvPr>
          <p:cNvSpPr/>
          <p:nvPr/>
        </p:nvSpPr>
        <p:spPr>
          <a:xfrm>
            <a:off x="796739" y="4987738"/>
            <a:ext cx="1434352" cy="7351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"/>
                <a:cs typeface="Times"/>
              </a:rPr>
              <a:t>Samplers</a:t>
            </a:r>
          </a:p>
          <a:p>
            <a:pPr algn="ctr"/>
            <a:r>
              <a:rPr lang="en-US" sz="1400" i="1" dirty="0">
                <a:latin typeface="Times"/>
                <a:cs typeface="Times"/>
              </a:rPr>
              <a:t>Grid</a:t>
            </a:r>
            <a:r>
              <a:rPr lang="en-US" sz="1400" i="1" dirty="0">
                <a:latin typeface="Times method"/>
                <a:cs typeface="Times"/>
              </a:rPr>
              <a:t> method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6CAF6C-B873-4939-A16B-5B749EEEF469}"/>
              </a:ext>
            </a:extLst>
          </p:cNvPr>
          <p:cNvSpPr/>
          <p:nvPr/>
        </p:nvSpPr>
        <p:spPr>
          <a:xfrm>
            <a:off x="2804272" y="4987178"/>
            <a:ext cx="2268070" cy="7351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"/>
                <a:cs typeface="Times"/>
              </a:rPr>
              <a:t>Distribution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7C2EBC-39EE-46FA-A2D7-E8C0163E973B}"/>
              </a:ext>
            </a:extLst>
          </p:cNvPr>
          <p:cNvSpPr/>
          <p:nvPr/>
        </p:nvSpPr>
        <p:spPr>
          <a:xfrm>
            <a:off x="7987552" y="4648199"/>
            <a:ext cx="1658470" cy="9771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"/>
                <a:ea typeface="+mn-lt"/>
                <a:cs typeface="Times"/>
              </a:rPr>
              <a:t>Reduced Order Models</a:t>
            </a:r>
          </a:p>
          <a:p>
            <a:pPr algn="ctr"/>
            <a:r>
              <a:rPr lang="en-US" sz="1400" b="1" dirty="0">
                <a:latin typeface="Times"/>
                <a:ea typeface="+mn-lt"/>
                <a:cs typeface="Times"/>
              </a:rPr>
              <a:t>(Regressors)</a:t>
            </a:r>
            <a:endParaRPr lang="en-US" sz="1400" b="1" dirty="0">
              <a:latin typeface="Times"/>
              <a:cs typeface="Time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FA10D8-B580-4F93-BAA4-19BB11CE8EC1}"/>
              </a:ext>
            </a:extLst>
          </p:cNvPr>
          <p:cNvSpPr/>
          <p:nvPr/>
        </p:nvSpPr>
        <p:spPr>
          <a:xfrm>
            <a:off x="1739152" y="2200835"/>
            <a:ext cx="1613647" cy="9771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"/>
                <a:cs typeface="Times"/>
              </a:rPr>
              <a:t>External Physical</a:t>
            </a:r>
          </a:p>
          <a:p>
            <a:pPr algn="ctr"/>
            <a:r>
              <a:rPr lang="en-US" b="1" dirty="0">
                <a:latin typeface="Times"/>
                <a:cs typeface="Times"/>
              </a:rPr>
              <a:t>Model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4E67DD-4D51-4A40-8075-F4940373DEE6}"/>
              </a:ext>
            </a:extLst>
          </p:cNvPr>
          <p:cNvSpPr/>
          <p:nvPr/>
        </p:nvSpPr>
        <p:spPr>
          <a:xfrm>
            <a:off x="3092822" y="1833282"/>
            <a:ext cx="1604683" cy="7620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"/>
                <a:ea typeface="+mn-lt"/>
                <a:cs typeface="Times"/>
              </a:rPr>
              <a:t>Code Interface + Serpent2 </a:t>
            </a:r>
            <a:endParaRPr lang="en-US" sz="1400" dirty="0">
              <a:latin typeface="Times"/>
              <a:cs typeface="Time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FB03494-0792-41CA-B296-887747F04461}"/>
              </a:ext>
            </a:extLst>
          </p:cNvPr>
          <p:cNvSpPr/>
          <p:nvPr/>
        </p:nvSpPr>
        <p:spPr>
          <a:xfrm>
            <a:off x="3602130" y="5525060"/>
            <a:ext cx="2142564" cy="105783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Times"/>
                <a:cs typeface="Times"/>
              </a:rPr>
              <a:t>Input:</a:t>
            </a:r>
          </a:p>
          <a:p>
            <a:pPr algn="ctr"/>
            <a:r>
              <a:rPr lang="en-US" sz="1400" i="1" dirty="0">
                <a:latin typeface="Times"/>
                <a:cs typeface="Times"/>
              </a:rPr>
              <a:t>Fuel, Salt, </a:t>
            </a:r>
            <a:r>
              <a:rPr lang="en-US" sz="1400" i="1" baseline="30000" dirty="0">
                <a:latin typeface="Times"/>
                <a:cs typeface="Times"/>
              </a:rPr>
              <a:t>235</a:t>
            </a:r>
            <a:r>
              <a:rPr lang="en-US" sz="1400" i="1" dirty="0">
                <a:latin typeface="Times"/>
                <a:cs typeface="Times"/>
              </a:rPr>
              <a:t>U </a:t>
            </a:r>
            <a:r>
              <a:rPr lang="en-US" sz="1400" i="1" dirty="0" err="1">
                <a:latin typeface="Times"/>
                <a:cs typeface="Times"/>
              </a:rPr>
              <a:t>wt</a:t>
            </a:r>
            <a:r>
              <a:rPr lang="en-US" sz="1400" i="1" dirty="0">
                <a:latin typeface="Times"/>
                <a:cs typeface="Times"/>
              </a:rPr>
              <a:t>%, U </a:t>
            </a:r>
            <a:r>
              <a:rPr lang="en-US" sz="1400" i="1" dirty="0" err="1">
                <a:latin typeface="Times"/>
                <a:cs typeface="Times"/>
              </a:rPr>
              <a:t>wt</a:t>
            </a:r>
            <a:r>
              <a:rPr lang="en-US" sz="1400" i="1" dirty="0">
                <a:latin typeface="Times"/>
                <a:cs typeface="Times"/>
              </a:rPr>
              <a:t>%, p, </a:t>
            </a:r>
            <a:r>
              <a:rPr lang="en-US" sz="1400" i="1" dirty="0" err="1">
                <a:latin typeface="Times"/>
                <a:cs typeface="Times"/>
              </a:rPr>
              <a:t>T</a:t>
            </a:r>
            <a:r>
              <a:rPr lang="en-US" sz="1400" i="1" baseline="-25000" dirty="0" err="1">
                <a:latin typeface="Times"/>
                <a:cs typeface="Times"/>
              </a:rPr>
              <a:t>fuel-ave</a:t>
            </a:r>
            <a:r>
              <a:rPr lang="en-US" sz="1400" i="1" dirty="0">
                <a:latin typeface="Times"/>
                <a:cs typeface="Times"/>
              </a:rPr>
              <a:t>, </a:t>
            </a:r>
            <a:r>
              <a:rPr lang="en-US" sz="1400" i="1" dirty="0" err="1">
                <a:latin typeface="Times"/>
                <a:cs typeface="Times"/>
              </a:rPr>
              <a:t>V</a:t>
            </a:r>
            <a:r>
              <a:rPr lang="en-US" sz="1400" i="1" baseline="-25000" dirty="0" err="1">
                <a:latin typeface="Times"/>
                <a:cs typeface="Times"/>
              </a:rPr>
              <a:t>moder</a:t>
            </a:r>
            <a:r>
              <a:rPr lang="en-US" sz="1400" i="1" dirty="0">
                <a:latin typeface="Times"/>
                <a:cs typeface="Times"/>
              </a:rPr>
              <a:t>/</a:t>
            </a:r>
            <a:r>
              <a:rPr lang="en-US" sz="1400" i="1" dirty="0" err="1">
                <a:latin typeface="Times"/>
                <a:cs typeface="Times"/>
              </a:rPr>
              <a:t>V</a:t>
            </a:r>
            <a:r>
              <a:rPr lang="en-US" sz="1400" i="1" baseline="-25000" dirty="0" err="1">
                <a:latin typeface="Times"/>
                <a:cs typeface="Times"/>
              </a:rPr>
              <a:t>salt</a:t>
            </a:r>
            <a:endParaRPr lang="en-US" sz="1400" i="1" baseline="-25000" dirty="0">
              <a:latin typeface="Times"/>
              <a:cs typeface="Time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DA1E79-A11A-46BF-9678-711CC0AF7183}"/>
              </a:ext>
            </a:extLst>
          </p:cNvPr>
          <p:cNvCxnSpPr/>
          <p:nvPr/>
        </p:nvCxnSpPr>
        <p:spPr>
          <a:xfrm flipH="1">
            <a:off x="2563346" y="3186390"/>
            <a:ext cx="1" cy="439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7BB597-B98B-4072-99AF-146E4C93D191}"/>
              </a:ext>
            </a:extLst>
          </p:cNvPr>
          <p:cNvSpPr/>
          <p:nvPr/>
        </p:nvSpPr>
        <p:spPr>
          <a:xfrm>
            <a:off x="5396752" y="3626223"/>
            <a:ext cx="1613647" cy="9771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"/>
                <a:ea typeface="+mn-lt"/>
                <a:cs typeface="Times"/>
              </a:rPr>
              <a:t>Data Structures</a:t>
            </a:r>
            <a:endParaRPr lang="en-US" b="1">
              <a:solidFill>
                <a:schemeClr val="tx1"/>
              </a:solidFill>
              <a:latin typeface="Times"/>
              <a:cs typeface="Time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859600F-90A2-4E63-8D17-A2DB04842FD0}"/>
              </a:ext>
            </a:extLst>
          </p:cNvPr>
          <p:cNvCxnSpPr>
            <a:cxnSpLocks/>
          </p:cNvCxnSpPr>
          <p:nvPr/>
        </p:nvCxnSpPr>
        <p:spPr>
          <a:xfrm flipV="1">
            <a:off x="3352240" y="4064933"/>
            <a:ext cx="2043953" cy="8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B625FA-03B0-4735-99EE-86226C732ECC}"/>
              </a:ext>
            </a:extLst>
          </p:cNvPr>
          <p:cNvSpPr txBox="1"/>
          <p:nvPr/>
        </p:nvSpPr>
        <p:spPr>
          <a:xfrm>
            <a:off x="4159623" y="3756212"/>
            <a:ext cx="7082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latin typeface="Times"/>
                <a:cs typeface="Times"/>
              </a:rPr>
              <a:t>Runs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A003F9-8F33-4C0B-97CD-C75A72B31D47}"/>
              </a:ext>
            </a:extLst>
          </p:cNvPr>
          <p:cNvSpPr txBox="1"/>
          <p:nvPr/>
        </p:nvSpPr>
        <p:spPr>
          <a:xfrm>
            <a:off x="1075764" y="1506070"/>
            <a:ext cx="11564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"/>
                <a:cs typeface="Times"/>
              </a:rPr>
              <a:t>Sampling</a:t>
            </a:r>
            <a:endParaRPr lang="en-US" b="1" i="1">
              <a:solidFill>
                <a:srgbClr val="FF0000"/>
              </a:solidFill>
              <a:latin typeface="Times"/>
              <a:cs typeface="Time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2FB770-326B-4B20-8382-CF650E3BFCB3}"/>
              </a:ext>
            </a:extLst>
          </p:cNvPr>
          <p:cNvSpPr txBox="1"/>
          <p:nvPr/>
        </p:nvSpPr>
        <p:spPr>
          <a:xfrm>
            <a:off x="6499411" y="1506070"/>
            <a:ext cx="11564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"/>
                <a:cs typeface="Times"/>
              </a:rPr>
              <a:t>Training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D35CD11-0D30-45F3-91D0-683F95713028}"/>
              </a:ext>
            </a:extLst>
          </p:cNvPr>
          <p:cNvSpPr/>
          <p:nvPr/>
        </p:nvSpPr>
        <p:spPr>
          <a:xfrm>
            <a:off x="5197847" y="4449295"/>
            <a:ext cx="2142564" cy="9412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Times"/>
                <a:cs typeface="Times"/>
              </a:rPr>
              <a:t>Output:</a:t>
            </a:r>
          </a:p>
          <a:p>
            <a:pPr algn="ctr"/>
            <a:r>
              <a:rPr lang="en-US" sz="1400" i="1" dirty="0">
                <a:latin typeface="Times"/>
                <a:cs typeface="Times"/>
              </a:rPr>
              <a:t>k</a:t>
            </a:r>
            <a:r>
              <a:rPr lang="en-US" sz="1400" i="1" baseline="-25000" dirty="0">
                <a:latin typeface="Times"/>
                <a:cs typeface="Times"/>
              </a:rPr>
              <a:t>∞</a:t>
            </a:r>
            <a:r>
              <a:rPr lang="en-US" sz="1400" i="1" dirty="0">
                <a:latin typeface="Times"/>
                <a:cs typeface="Times"/>
              </a:rPr>
              <a:t>, CR, </a:t>
            </a:r>
            <a:endParaRPr lang="en-US" sz="1400" i="1">
              <a:latin typeface="Times"/>
              <a:ea typeface="+mn-lt"/>
              <a:cs typeface="Times"/>
            </a:endParaRPr>
          </a:p>
          <a:p>
            <a:pPr algn="ctr"/>
            <a:r>
              <a:rPr lang="en-US" sz="1400" i="1" err="1">
                <a:latin typeface="Times"/>
                <a:ea typeface="+mn-lt"/>
                <a:cs typeface="Times"/>
              </a:rPr>
              <a:t>φ</a:t>
            </a:r>
            <a:r>
              <a:rPr lang="en-US" sz="1400" i="1" baseline="-25000" err="1">
                <a:latin typeface="Times"/>
                <a:ea typeface="+mn-lt"/>
                <a:cs typeface="Times"/>
              </a:rPr>
              <a:t>fast</a:t>
            </a:r>
            <a:r>
              <a:rPr lang="en-US" sz="1400" i="1" dirty="0">
                <a:latin typeface="Times"/>
                <a:cs typeface="Times"/>
              </a:rPr>
              <a:t>(graph), α</a:t>
            </a:r>
            <a:r>
              <a:rPr lang="en-US" sz="1400" i="1" baseline="-25000" dirty="0">
                <a:latin typeface="Times"/>
                <a:cs typeface="Times"/>
              </a:rPr>
              <a:t>feedback</a:t>
            </a:r>
            <a:endParaRPr lang="en-US" sz="1400" i="1" dirty="0">
              <a:latin typeface="Times"/>
              <a:cs typeface="Time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78D8A0-925A-41C8-BE94-0330ED12003B}"/>
              </a:ext>
            </a:extLst>
          </p:cNvPr>
          <p:cNvCxnSpPr>
            <a:cxnSpLocks/>
          </p:cNvCxnSpPr>
          <p:nvPr/>
        </p:nvCxnSpPr>
        <p:spPr>
          <a:xfrm flipV="1">
            <a:off x="2061323" y="4584885"/>
            <a:ext cx="0" cy="430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AC362D-CDF0-40EA-900E-163AB70D6597}"/>
              </a:ext>
            </a:extLst>
          </p:cNvPr>
          <p:cNvCxnSpPr>
            <a:cxnSpLocks/>
          </p:cNvCxnSpPr>
          <p:nvPr/>
        </p:nvCxnSpPr>
        <p:spPr>
          <a:xfrm flipV="1">
            <a:off x="3047440" y="4575920"/>
            <a:ext cx="0" cy="430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63438A-CA1E-4859-9222-2A4F118FF8B8}"/>
              </a:ext>
            </a:extLst>
          </p:cNvPr>
          <p:cNvSpPr/>
          <p:nvPr/>
        </p:nvSpPr>
        <p:spPr>
          <a:xfrm>
            <a:off x="8498541" y="5526739"/>
            <a:ext cx="1963270" cy="9592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 err="1">
                <a:latin typeface="Times"/>
                <a:ea typeface="+mn-lt"/>
                <a:cs typeface="Times"/>
              </a:rPr>
              <a:t>SciKitLearn</a:t>
            </a:r>
            <a:r>
              <a:rPr lang="en-US" sz="1400" i="1" dirty="0">
                <a:latin typeface="Times"/>
                <a:ea typeface="+mn-lt"/>
                <a:cs typeface="Times"/>
              </a:rPr>
              <a:t> etc. </a:t>
            </a:r>
            <a:endParaRPr lang="en-US" sz="1400" i="1" dirty="0">
              <a:latin typeface="Times"/>
              <a:cs typeface="Time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64CAAC1-9E53-4E84-9DE2-7B662CB9DF45}"/>
              </a:ext>
            </a:extLst>
          </p:cNvPr>
          <p:cNvSpPr/>
          <p:nvPr/>
        </p:nvSpPr>
        <p:spPr>
          <a:xfrm>
            <a:off x="9798425" y="3635187"/>
            <a:ext cx="1909481" cy="9861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"/>
                <a:cs typeface="Times"/>
              </a:rPr>
              <a:t>Post-processing</a:t>
            </a:r>
          </a:p>
          <a:p>
            <a:pPr algn="ctr"/>
            <a:r>
              <a:rPr lang="en-US" sz="1400" dirty="0">
                <a:latin typeface="Times"/>
                <a:cs typeface="Times"/>
              </a:rPr>
              <a:t>HDF5, Print, Plot,...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EF96ECE-B6D2-402D-9915-7D05B0E64B21}"/>
              </a:ext>
            </a:extLst>
          </p:cNvPr>
          <p:cNvSpPr/>
          <p:nvPr/>
        </p:nvSpPr>
        <p:spPr>
          <a:xfrm>
            <a:off x="7862048" y="2200834"/>
            <a:ext cx="1909481" cy="9861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"/>
                <a:cs typeface="Times"/>
              </a:rPr>
              <a:t>Data Mining</a:t>
            </a:r>
          </a:p>
          <a:p>
            <a:pPr algn="ctr"/>
            <a:r>
              <a:rPr lang="en-US" sz="1400" b="1" dirty="0">
                <a:latin typeface="Times"/>
                <a:cs typeface="Times"/>
              </a:rPr>
              <a:t>(Clustering)</a:t>
            </a:r>
            <a:endParaRPr lang="en-US" sz="1400" dirty="0">
              <a:latin typeface="Times"/>
              <a:cs typeface="Times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1DC1ED9-7303-4523-8AC0-64CF38ECF69F}"/>
              </a:ext>
            </a:extLst>
          </p:cNvPr>
          <p:cNvCxnSpPr/>
          <p:nvPr/>
        </p:nvCxnSpPr>
        <p:spPr>
          <a:xfrm flipV="1">
            <a:off x="7010400" y="2658036"/>
            <a:ext cx="851647" cy="12281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EF342AE-AE1D-4BF2-8E8A-3E55E5B6CEAD}"/>
              </a:ext>
            </a:extLst>
          </p:cNvPr>
          <p:cNvCxnSpPr>
            <a:cxnSpLocks/>
          </p:cNvCxnSpPr>
          <p:nvPr/>
        </p:nvCxnSpPr>
        <p:spPr>
          <a:xfrm>
            <a:off x="7010401" y="4316505"/>
            <a:ext cx="1004045" cy="8606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C67CC77-AC62-40AC-887E-CFFDFF27F3B8}"/>
              </a:ext>
            </a:extLst>
          </p:cNvPr>
          <p:cNvSpPr/>
          <p:nvPr/>
        </p:nvSpPr>
        <p:spPr>
          <a:xfrm>
            <a:off x="8498541" y="1501586"/>
            <a:ext cx="1963270" cy="9592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Times"/>
                <a:ea typeface="+mn-lt"/>
                <a:cs typeface="Times"/>
              </a:rPr>
              <a:t>Agglomerative, K-Means etc. </a:t>
            </a:r>
            <a:endParaRPr lang="en-US" sz="1400" i="1" dirty="0">
              <a:latin typeface="Times"/>
              <a:cs typeface="Time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AE8C20-3840-4432-A3FB-26776B82920B}"/>
              </a:ext>
            </a:extLst>
          </p:cNvPr>
          <p:cNvCxnSpPr/>
          <p:nvPr/>
        </p:nvCxnSpPr>
        <p:spPr>
          <a:xfrm>
            <a:off x="9806267" y="2719668"/>
            <a:ext cx="537883" cy="87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A02B0D-B423-40FC-AF96-6BDE7A5B2D8C}"/>
              </a:ext>
            </a:extLst>
          </p:cNvPr>
          <p:cNvCxnSpPr/>
          <p:nvPr/>
        </p:nvCxnSpPr>
        <p:spPr>
          <a:xfrm flipV="1">
            <a:off x="9671236" y="4655483"/>
            <a:ext cx="770965" cy="484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715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188</TotalTime>
  <Words>830</Words>
  <Application>Microsoft Office PowerPoint</Application>
  <PresentationFormat>Widescreen</PresentationFormat>
  <Paragraphs>259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Times</vt:lpstr>
      <vt:lpstr>Times method</vt:lpstr>
      <vt:lpstr>Times New Roman</vt:lpstr>
      <vt:lpstr>Office Theme</vt:lpstr>
      <vt:lpstr>Machine-Learning-Enabled Design for Molten Salt Reactors</vt:lpstr>
      <vt:lpstr>Motivation/Aim for This Study</vt:lpstr>
      <vt:lpstr>Programs/Codes Used</vt:lpstr>
      <vt:lpstr>Methods Used</vt:lpstr>
      <vt:lpstr>Method Validation</vt:lpstr>
      <vt:lpstr>Input/Target Parameters Selected</vt:lpstr>
      <vt:lpstr>Input/Target Parameters Selected</vt:lpstr>
      <vt:lpstr>Assumptions/Approximations/Simplifications</vt:lpstr>
      <vt:lpstr>Computational Flowchart</vt:lpstr>
      <vt:lpstr>Grid Sampling Approach</vt:lpstr>
      <vt:lpstr>Data Mining</vt:lpstr>
      <vt:lpstr>Reduced Order Methods</vt:lpstr>
      <vt:lpstr>Results: Raw Data Distribution</vt:lpstr>
      <vt:lpstr>Results: Regressors</vt:lpstr>
      <vt:lpstr>Results: Regressors</vt:lpstr>
      <vt:lpstr>Results: Regressors </vt:lpstr>
      <vt:lpstr>Results: Clusters- Optimal Cluster Size</vt:lpstr>
      <vt:lpstr>Results: Clusters</vt:lpstr>
      <vt:lpstr>Results: Clusters </vt:lpstr>
      <vt:lpstr>Conclusion </vt:lpstr>
      <vt:lpstr>Future Works</vt:lpstr>
      <vt:lpstr>Acknowledgements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Gulcin Sarici Turkmen</cp:lastModifiedBy>
  <cp:revision>4174</cp:revision>
  <dcterms:created xsi:type="dcterms:W3CDTF">2019-11-24T17:28:52Z</dcterms:created>
  <dcterms:modified xsi:type="dcterms:W3CDTF">2019-12-11T06:37:34Z</dcterms:modified>
</cp:coreProperties>
</file>